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6" r:id="rId2"/>
    <p:sldId id="256" r:id="rId3"/>
    <p:sldId id="257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610" autoAdjust="0"/>
  </p:normalViewPr>
  <p:slideViewPr>
    <p:cSldViewPr snapToGrid="0">
      <p:cViewPr varScale="1">
        <p:scale>
          <a:sx n="67" d="100"/>
          <a:sy n="67" d="100"/>
        </p:scale>
        <p:origin x="-96" y="-10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0DA663-6CB2-4FE2-A147-E4E830CD9EC7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2CA6B81-41B4-404C-8A04-151CE0A5B5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8E4D39-CFC8-4E7A-A7D0-C1CD4A2C142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1086C-2756-41E9-87D8-18FF352E608E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F5600-06B9-4726-BA52-14259F780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8EDEA-B603-497A-A211-45A815F04597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6F98D-2F92-451F-981A-110B73C5E5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8B7D5-3786-4E99-82CC-5EF21E12D793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FFF69-3BBA-4244-8777-A6EC1062C5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A7DD7-7C45-4720-9662-5E5C52D67135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15D08-99D9-4259-B93A-6C32290A09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32B54-3713-4075-A2D6-4DC9CDC8E082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54B04-8E1E-4D4F-BCE0-19BF24362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BF846-D9FA-4D11-9CD3-71ECC38066AA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30267-0367-4B1D-9B4A-4353C0F96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B7E56-8C92-41D3-BC93-FF7C881DC83B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69777-5D1E-4513-A8EB-303030846C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FBF44-6011-4BFA-85EE-E27310A9F585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3A6EE-EF89-4E2A-AEE1-19D2ED7C85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10AF9-ECFF-4D3B-B276-08023BE4BF2C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B0601-45AF-4093-B5BF-3DF3BA6E19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16F26-A981-4C37-8FCB-F9F44AFF233D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D7D7F-9FF8-4A2C-AD07-449473967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58F4D-4EDE-4441-BDC5-41E79BD76DEE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5BA2F-C300-4187-A1E5-CC379AD7A8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FD776D-8D4D-4ECD-BB81-04078FB510F9}" type="datetimeFigureOut">
              <a:rPr lang="ru-RU"/>
              <a:pPr>
                <a:defRPr/>
              </a:pPr>
              <a:t>10.12.2015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FB4653-B235-4F1E-A647-7C4C0BA29E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866775" y="750888"/>
            <a:ext cx="10515600" cy="5011737"/>
          </a:xfrm>
        </p:spPr>
        <p:txBody>
          <a:bodyPr/>
          <a:lstStyle/>
          <a:p>
            <a:r>
              <a:rPr lang="ru-RU" b="1" smtClean="0"/>
              <a:t>ЛОГОПЕДИЧЕСКАЯ РИТМИКА, как </a:t>
            </a:r>
            <a:br>
              <a:rPr lang="ru-RU" b="1" smtClean="0"/>
            </a:br>
            <a:r>
              <a:rPr lang="ru-RU" b="1" smtClean="0"/>
              <a:t>средство преодоления речевых нарушений путем развития двигательной сферы ребенка в сочетании со словом и музыкой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1125" y="285750"/>
            <a:ext cx="9144000" cy="8604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err="1" smtClean="0"/>
              <a:t>Логоритмика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1146175"/>
            <a:ext cx="11768138" cy="549275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/>
              <a:t>(ЛОГОПЕДИЧЕСКАЯ РИТМИКА)</a:t>
            </a:r>
          </a:p>
          <a:p>
            <a:pPr eaLnBrk="1" fontAlgn="auto" hangingPunct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/>
              <a:t>Это форма активной терапии, целью которой является преодоление речевых нарушений путем развития двигательной сферы ребенка в сочетании со словом и музыкой. </a:t>
            </a:r>
          </a:p>
          <a:p>
            <a:pPr eaLnBrk="1" fontAlgn="auto" hangingPunct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Почему – ЛОГОРИТМИКА? Все, окружающее нас живет по законам ритма. Смена времен года, день и ночь, сердечный ритм и многое другое подчинено определенному ритму. Любые ритмические движения активизируют деятельность мозга человека. Поэтому с самого раннего детства рекомендуется заниматься развитием чувства ритма в доступной для дошкольников форме – ритмических упражнениях и играх.</a:t>
            </a:r>
          </a:p>
          <a:p>
            <a:pPr eaLnBrk="1" fontAlgn="auto" hangingPunct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Система ритмического воспитания получила большое распространение в странах Европы в начале ХХ века. Логопедическая ритмика занимает особое место в системе комплексного метода коррекционной работы с дошкольниками и служит цели нормализации двигательных функций и речи, в том числе дыхания, голоса, ритма, темпа и мелодико-интонационной стороны речи.</a:t>
            </a:r>
          </a:p>
          <a:p>
            <a:pPr eaLnBrk="1" fontAlgn="auto" hangingPunct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ru-RU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Логоритмические</a:t>
            </a:r>
            <a:r>
              <a:rPr lang="ru-RU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занятия – это методика, опирающаяся на связь слова, музыки и движения и включают в себя пальчиковые, речевые, музыкально-двигательные и коммуникативные игры. Взаимоотношения указанных компонентов могут быть разнообразными, с преобладанием одного из них.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320675" y="3368675"/>
            <a:ext cx="11550650" cy="33670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ru-RU" sz="2200" smtClean="0"/>
              <a:t/>
            </a:r>
            <a:br>
              <a:rPr lang="ru-RU" sz="2200" smtClean="0"/>
            </a:br>
            <a:r>
              <a:rPr lang="ru-RU" sz="2200" smtClean="0"/>
              <a:t>	</a:t>
            </a:r>
            <a:endParaRPr lang="ru-RU" sz="2400" b="1" smtClean="0"/>
          </a:p>
        </p:txBody>
      </p:sp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1050925" y="549275"/>
            <a:ext cx="934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Calibri" pitchFamily="34" charset="0"/>
              </a:rPr>
              <a:t>Основными задачами логоритмического воздействия являются:</a:t>
            </a:r>
          </a:p>
        </p:txBody>
      </p:sp>
      <p:sp>
        <p:nvSpPr>
          <p:cNvPr id="16387" name="Прямоугольник 4"/>
          <p:cNvSpPr>
            <a:spLocks noChangeArrowheads="1"/>
          </p:cNvSpPr>
          <p:nvPr/>
        </p:nvSpPr>
        <p:spPr bwMode="auto">
          <a:xfrm>
            <a:off x="258763" y="1009650"/>
            <a:ext cx="11674475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>
                <a:latin typeface="Calibri" pitchFamily="34" charset="0"/>
                <a:ea typeface="DFKai-SB"/>
                <a:cs typeface="DFKai-SB"/>
              </a:rPr>
              <a:t>Задачи логопедической ритмики определяется как оздоровительные, образовательные (познавательные), воспитательные, коррекционные.</a:t>
            </a:r>
          </a:p>
          <a:p>
            <a:pPr>
              <a:lnSpc>
                <a:spcPct val="150000"/>
              </a:lnSpc>
            </a:pPr>
            <a:r>
              <a:rPr lang="ru-RU" sz="2000" b="1">
                <a:latin typeface="Calibri" pitchFamily="34" charset="0"/>
                <a:ea typeface="DFKai-SB"/>
                <a:cs typeface="DFKai-SB"/>
              </a:rPr>
              <a:t>Решение </a:t>
            </a:r>
            <a:r>
              <a:rPr lang="ru-RU" sz="2000" b="1">
                <a:solidFill>
                  <a:srgbClr val="FF0000"/>
                </a:solidFill>
                <a:latin typeface="Calibri" pitchFamily="34" charset="0"/>
                <a:ea typeface="DFKai-SB"/>
                <a:cs typeface="DFKai-SB"/>
              </a:rPr>
              <a:t>оздоровительных задач. </a:t>
            </a:r>
            <a:r>
              <a:rPr lang="ru-RU" sz="2000" b="1">
                <a:latin typeface="Calibri" pitchFamily="34" charset="0"/>
                <a:ea typeface="DFKai-SB"/>
                <a:cs typeface="DFKai-SB"/>
              </a:rPr>
              <a:t>В результате решения данной группы задач у детей с речевыми расстройствами укрепляются костно-мышечный аппарат, развиваются дыхание, моторные, сенсорные функции, воспитывается чувство равновесия, правильная осанка, походка, грация движений. Осуществление </a:t>
            </a:r>
            <a:r>
              <a:rPr lang="ru-RU" sz="2000" b="1">
                <a:solidFill>
                  <a:srgbClr val="FF0000"/>
                </a:solidFill>
                <a:latin typeface="Calibri" pitchFamily="34" charset="0"/>
                <a:ea typeface="DFKai-SB"/>
                <a:cs typeface="DFKai-SB"/>
              </a:rPr>
              <a:t>образовательных задач </a:t>
            </a:r>
            <a:r>
              <a:rPr lang="ru-RU" sz="2000" b="1">
                <a:latin typeface="Calibri" pitchFamily="34" charset="0"/>
                <a:ea typeface="DFKai-SB"/>
                <a:cs typeface="DFKai-SB"/>
              </a:rPr>
              <a:t>способствует формированию двигательных навыков и умений, пространственных представлений, развивается способность произвольно двигаться в пространстве, разрушаются патологические динамические стереотипы, способствует развитию ловкости, силы, выносливости, переключаемости, координации движений, организаторских способностей.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1"/>
          <p:cNvSpPr>
            <a:spLocks noChangeArrowheads="1"/>
          </p:cNvSpPr>
          <p:nvPr/>
        </p:nvSpPr>
        <p:spPr bwMode="auto">
          <a:xfrm>
            <a:off x="549275" y="639763"/>
            <a:ext cx="1164272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>
                <a:latin typeface="Calibri" pitchFamily="34" charset="0"/>
              </a:rPr>
              <a:t>При реализации образовательных задач дети с речевой патологией усваивают теоретические знания в области метроритмики, музыкальной культуры, музыкального восприятия. Решение </a:t>
            </a:r>
            <a:r>
              <a:rPr lang="ru-RU" sz="2000" b="1">
                <a:solidFill>
                  <a:srgbClr val="FF0000"/>
                </a:solidFill>
                <a:latin typeface="Calibri" pitchFamily="34" charset="0"/>
              </a:rPr>
              <a:t>воспитательных задач</a:t>
            </a:r>
            <a:r>
              <a:rPr lang="ru-RU" sz="2000" b="1">
                <a:latin typeface="Calibri" pitchFamily="34" charset="0"/>
              </a:rPr>
              <a:t> содействует:</a:t>
            </a:r>
          </a:p>
          <a:p>
            <a:pPr>
              <a:lnSpc>
                <a:spcPct val="150000"/>
              </a:lnSpc>
            </a:pPr>
            <a:r>
              <a:rPr lang="ru-RU" sz="2000" b="1">
                <a:latin typeface="Calibri" pitchFamily="34" charset="0"/>
              </a:rPr>
              <a:t>1) развитию чувства ритма, способности ощущать в музыке, движениях и речи ритмическую выразительность;</a:t>
            </a:r>
          </a:p>
          <a:p>
            <a:pPr>
              <a:lnSpc>
                <a:spcPct val="150000"/>
              </a:lnSpc>
            </a:pPr>
            <a:r>
              <a:rPr lang="ru-RU" sz="2000" b="1">
                <a:latin typeface="Calibri" pitchFamily="34" charset="0"/>
              </a:rPr>
              <a:t>2) развитию способности восприятия музыкальных образов и умению ритмично, выразительно двигаться в соответствии с данным образом, то есть умению перевоплощаться, проявлять художественно-творческие способности;</a:t>
            </a:r>
          </a:p>
          <a:p>
            <a:pPr>
              <a:lnSpc>
                <a:spcPct val="150000"/>
              </a:lnSpc>
            </a:pPr>
            <a:r>
              <a:rPr lang="ru-RU" sz="2000" b="1">
                <a:latin typeface="Calibri" pitchFamily="34" charset="0"/>
              </a:rPr>
              <a:t>3) воспитанию положительных личностных качеств, чувства коллективизма, обучению правилам в различных видах деятельности и др.</a:t>
            </a:r>
          </a:p>
          <a:p>
            <a:pPr>
              <a:lnSpc>
                <a:spcPct val="150000"/>
              </a:lnSpc>
            </a:pPr>
            <a:r>
              <a:rPr lang="ru-RU" sz="2000" b="1">
                <a:latin typeface="Calibri" pitchFamily="34" charset="0"/>
              </a:rPr>
              <a:t>Коррекционная направленность занятий обусловлена учётом механизма и структуры речевого нарушения и неречевых процессов, комплексностью и поэтапной логопедической работы.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1"/>
          <p:cNvSpPr>
            <a:spLocks noChangeArrowheads="1"/>
          </p:cNvSpPr>
          <p:nvPr/>
        </p:nvSpPr>
        <p:spPr bwMode="auto">
          <a:xfrm>
            <a:off x="457200" y="306388"/>
            <a:ext cx="11566525" cy="569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</a:rPr>
              <a:t>Для достижения оптимальных результатов логоритмических занятий, целесообразно строить их в плане равномерного распределения психофизической нагрузки и проводить по следующей схеме:</a:t>
            </a:r>
          </a:p>
          <a:p>
            <a:r>
              <a:rPr lang="ru-RU" sz="2000" b="1">
                <a:latin typeface="Calibri" pitchFamily="34" charset="0"/>
              </a:rPr>
              <a:t>I. Ритмическая разминка.</a:t>
            </a:r>
          </a:p>
          <a:p>
            <a:r>
              <a:rPr lang="ru-RU" sz="2000" b="1">
                <a:latin typeface="Calibri" pitchFamily="34" charset="0"/>
              </a:rPr>
              <a:t>II. Некоторые из видов музыкально-ритмических упражнений.</a:t>
            </a:r>
          </a:p>
          <a:p>
            <a:r>
              <a:rPr lang="ru-RU" sz="2000" b="1">
                <a:latin typeface="Calibri" pitchFamily="34" charset="0"/>
              </a:rPr>
              <a:t>1. Упражнения для развития основных сторон внимания.</a:t>
            </a:r>
          </a:p>
          <a:p>
            <a:r>
              <a:rPr lang="ru-RU" sz="2000" b="1">
                <a:latin typeface="Calibri" pitchFamily="34" charset="0"/>
              </a:rPr>
              <a:t>2. Упражнения, регулирующие мышечный тонус.</a:t>
            </a:r>
          </a:p>
          <a:p>
            <a:r>
              <a:rPr lang="ru-RU" sz="2000" b="1">
                <a:latin typeface="Calibri" pitchFamily="34" charset="0"/>
              </a:rPr>
              <a:t>3. Упражнения для развития чувства темпа и ритма.</a:t>
            </a:r>
          </a:p>
          <a:p>
            <a:r>
              <a:rPr lang="ru-RU" sz="2000" b="1">
                <a:latin typeface="Calibri" pitchFamily="34" charset="0"/>
              </a:rPr>
              <a:t>4. Упражнения для развития координации движений; упражнения на координацию речи с движением.</a:t>
            </a:r>
          </a:p>
          <a:p>
            <a:r>
              <a:rPr lang="ru-RU" sz="2000" b="1">
                <a:latin typeface="Calibri" pitchFamily="34" charset="0"/>
              </a:rPr>
              <a:t>III. Упражнения оздоровительного характера.</a:t>
            </a:r>
          </a:p>
          <a:p>
            <a:r>
              <a:rPr lang="ru-RU" sz="2000" b="1">
                <a:latin typeface="Calibri" pitchFamily="34" charset="0"/>
              </a:rPr>
              <a:t>IV. Слушание музыки </a:t>
            </a:r>
          </a:p>
          <a:p>
            <a:r>
              <a:rPr lang="ru-RU" sz="2000" b="1">
                <a:latin typeface="Calibri" pitchFamily="34" charset="0"/>
              </a:rPr>
              <a:t>V. Пение.</a:t>
            </a:r>
          </a:p>
          <a:p>
            <a:r>
              <a:rPr lang="ru-RU" sz="2000" b="1">
                <a:latin typeface="Calibri" pitchFamily="34" charset="0"/>
              </a:rPr>
              <a:t>VI. Упражнения для развития тонких движений пальцев рук.</a:t>
            </a:r>
          </a:p>
          <a:p>
            <a:r>
              <a:rPr lang="ru-RU" sz="2000" b="1">
                <a:latin typeface="Calibri" pitchFamily="34" charset="0"/>
              </a:rPr>
              <a:t>VII. Упражнения для развития речевых и мимических движений.</a:t>
            </a:r>
          </a:p>
          <a:p>
            <a:r>
              <a:rPr lang="ru-RU" sz="2000" b="1">
                <a:latin typeface="Calibri" pitchFamily="34" charset="0"/>
              </a:rPr>
              <a:t>VIII. Игра.</a:t>
            </a:r>
          </a:p>
          <a:p>
            <a:r>
              <a:rPr lang="ru-RU" sz="2000" b="1">
                <a:latin typeface="Calibri" pitchFamily="34" charset="0"/>
              </a:rPr>
              <a:t>IX. Заключительная ходьба или упражнения на реалаксацию.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68675" y="365125"/>
            <a:ext cx="7985125" cy="4127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Средства в </a:t>
            </a:r>
            <a:r>
              <a:rPr lang="ru-RU" dirty="0" err="1" smtClean="0"/>
              <a:t>логоритмике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9458" name="Объект 2"/>
          <p:cNvSpPr>
            <a:spLocks noGrp="1"/>
          </p:cNvSpPr>
          <p:nvPr>
            <p:ph sz="half" idx="1"/>
          </p:nvPr>
        </p:nvSpPr>
        <p:spPr>
          <a:xfrm>
            <a:off x="609600" y="777875"/>
            <a:ext cx="5410200" cy="5897563"/>
          </a:xfrm>
        </p:spPr>
        <p:txBody>
          <a:bodyPr/>
          <a:lstStyle/>
          <a:p>
            <a:pPr eaLnBrk="1" hangingPunct="1"/>
            <a:r>
              <a:rPr lang="ru-RU" sz="1600" b="1" smtClean="0"/>
              <a:t>– ходьба и маршировка в различных направлениях;</a:t>
            </a:r>
          </a:p>
          <a:p>
            <a:pPr eaLnBrk="1" hangingPunct="1"/>
            <a:r>
              <a:rPr lang="ru-RU" sz="1600" b="1" smtClean="0"/>
              <a:t>– упражнения на развитие дыхания, голоса и артикуляции;</a:t>
            </a:r>
          </a:p>
          <a:p>
            <a:pPr eaLnBrk="1" hangingPunct="1"/>
            <a:r>
              <a:rPr lang="ru-RU" sz="1600" b="1" smtClean="0"/>
              <a:t>– упражнения, регулирующие мышечный тонус;</a:t>
            </a:r>
          </a:p>
          <a:p>
            <a:pPr eaLnBrk="1" hangingPunct="1"/>
            <a:r>
              <a:rPr lang="ru-RU" sz="1600" b="1" smtClean="0"/>
              <a:t>– упражнения, активизирующие внимание;</a:t>
            </a:r>
          </a:p>
          <a:p>
            <a:pPr eaLnBrk="1" hangingPunct="1"/>
            <a:r>
              <a:rPr lang="ru-RU" sz="1600" b="1" smtClean="0"/>
              <a:t>– счетные упражнения;</a:t>
            </a:r>
          </a:p>
          <a:p>
            <a:pPr eaLnBrk="1" hangingPunct="1"/>
            <a:r>
              <a:rPr lang="ru-RU" sz="1600" b="1" smtClean="0"/>
              <a:t>– речевые упражнения без музыкального сопровождения;</a:t>
            </a:r>
          </a:p>
          <a:p>
            <a:pPr eaLnBrk="1" hangingPunct="1"/>
            <a:r>
              <a:rPr lang="ru-RU" sz="1600" b="1" smtClean="0"/>
              <a:t>– упражнения, формирующие чувства музыкального размера или метра;</a:t>
            </a:r>
          </a:p>
          <a:p>
            <a:pPr eaLnBrk="1" hangingPunct="1"/>
            <a:r>
              <a:rPr lang="ru-RU" sz="1600" b="1" smtClean="0"/>
              <a:t>– упражнения, формирующие чувства темпа;</a:t>
            </a:r>
          </a:p>
          <a:p>
            <a:pPr eaLnBrk="1" hangingPunct="1"/>
            <a:r>
              <a:rPr lang="ru-RU" sz="1600" b="1" smtClean="0"/>
              <a:t>– пение;</a:t>
            </a:r>
          </a:p>
          <a:p>
            <a:pPr eaLnBrk="1" hangingPunct="1"/>
            <a:r>
              <a:rPr lang="ru-RU" sz="1600" b="1" smtClean="0"/>
              <a:t>– игровая деятельность;</a:t>
            </a:r>
          </a:p>
          <a:p>
            <a:pPr eaLnBrk="1" hangingPunct="1"/>
            <a:r>
              <a:rPr lang="ru-RU" sz="1600" b="1" smtClean="0"/>
              <a:t>– разнообразные виды движения;</a:t>
            </a:r>
          </a:p>
          <a:p>
            <a:pPr eaLnBrk="1" hangingPunct="1"/>
            <a:r>
              <a:rPr lang="ru-RU" sz="1600" b="1" smtClean="0"/>
              <a:t>– творческие, сюжетно-ролевые, подвижные игры, творческие этюды для развития волевых качеств, активности, самостоятельности, инициативы;</a:t>
            </a:r>
          </a:p>
          <a:p>
            <a:pPr eaLnBrk="1" hangingPunct="1"/>
            <a:r>
              <a:rPr lang="ru-RU" sz="1600" b="1" smtClean="0"/>
              <a:t>– упражнения, подвижные игры с правилами для развития общей моторики, моторики рук, кистей, пальцев;</a:t>
            </a:r>
          </a:p>
          <a:p>
            <a:pPr eaLnBrk="1" hangingPunct="1"/>
            <a:endParaRPr lang="ru-RU" sz="160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777875"/>
            <a:ext cx="5638800" cy="5897563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6400" b="1" dirty="0" smtClean="0"/>
              <a:t>– упражнения для развития мимики лица и орального </a:t>
            </a:r>
            <a:r>
              <a:rPr lang="ru-RU" sz="6400" b="1" dirty="0" err="1" smtClean="0"/>
              <a:t>праксиса</a:t>
            </a:r>
            <a:r>
              <a:rPr lang="ru-RU" sz="6400" b="1" dirty="0" smtClean="0"/>
              <a:t>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6400" b="1" dirty="0" smtClean="0"/>
              <a:t>– игры с пением, хороводы, игры-драматизации с музыкальным сопровождением для развития просодии речи;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6400" b="1" dirty="0" smtClean="0"/>
              <a:t>– упражнения на </a:t>
            </a:r>
            <a:r>
              <a:rPr lang="ru-RU" sz="6400" b="1" dirty="0" err="1" smtClean="0"/>
              <a:t>реалаксацию</a:t>
            </a:r>
            <a:r>
              <a:rPr lang="ru-RU" sz="6400" b="1" dirty="0" smtClean="0"/>
              <a:t>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6400" b="1" dirty="0" smtClean="0"/>
              <a:t>– этюды для развития воображения, творческих способностей;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6400" b="1" dirty="0" smtClean="0"/>
              <a:t>– упражнения на ориентировку в пространстве;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6400" b="1" dirty="0" smtClean="0"/>
              <a:t>– ритмико-гимнастические упражнения;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6400" b="1" dirty="0" smtClean="0"/>
              <a:t>– танцевальные упражнения;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6400" b="1" dirty="0" smtClean="0"/>
              <a:t>– упражнения на снятие напряжения и успокоения детей;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6400" b="1" dirty="0" smtClean="0"/>
              <a:t>– чтение стихов, сопровождающееся движением;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6400" b="1" dirty="0" smtClean="0"/>
              <a:t>– мимические упражнения;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6400" b="1" dirty="0" smtClean="0"/>
              <a:t>– логопедические упражнения;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6400" b="1" dirty="0" smtClean="0"/>
              <a:t>– разные виды массажей;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6400" b="1" dirty="0" smtClean="0"/>
              <a:t>– </a:t>
            </a:r>
            <a:r>
              <a:rPr lang="ru-RU" sz="6400" b="1" dirty="0" err="1" smtClean="0"/>
              <a:t>коррегирующая</a:t>
            </a:r>
            <a:r>
              <a:rPr lang="ru-RU" sz="6400" b="1" dirty="0" smtClean="0"/>
              <a:t> гимнастика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503238" y="174625"/>
            <a:ext cx="11688762" cy="668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>
                <a:latin typeface="Calibri" pitchFamily="34" charset="0"/>
              </a:rPr>
              <a:t>Дный вид занятий (логоритмика) проводится 1-2 раза в неделю. </a:t>
            </a:r>
          </a:p>
          <a:p>
            <a:pPr>
              <a:lnSpc>
                <a:spcPct val="150000"/>
              </a:lnSpc>
            </a:pPr>
            <a:r>
              <a:rPr lang="ru-RU" sz="2400" b="1">
                <a:latin typeface="Calibri" pitchFamily="34" charset="0"/>
              </a:rPr>
              <a:t>Это фронтальное занятие со всей группой детей (10-12 человек), на котором обязательно ведется индивидуальная работа.</a:t>
            </a:r>
          </a:p>
          <a:p>
            <a:pPr>
              <a:lnSpc>
                <a:spcPct val="150000"/>
              </a:lnSpc>
            </a:pPr>
            <a:r>
              <a:rPr lang="ru-RU" sz="2400" b="1">
                <a:latin typeface="Calibri" pitchFamily="34" charset="0"/>
              </a:rPr>
              <a:t> Время занятия зависит от возрастной группы детей. </a:t>
            </a:r>
          </a:p>
          <a:p>
            <a:pPr>
              <a:lnSpc>
                <a:spcPct val="150000"/>
              </a:lnSpc>
            </a:pPr>
            <a:r>
              <a:rPr lang="ru-RU" sz="2400" b="1">
                <a:latin typeface="Calibri" pitchFamily="34" charset="0"/>
              </a:rPr>
              <a:t>Так, во II младшей группе – 15 минут, в средней группе – 20 минут, в старшей – 25 минут, в подготовительной к школе группе – 30 минут.</a:t>
            </a:r>
          </a:p>
          <a:p>
            <a:pPr>
              <a:lnSpc>
                <a:spcPct val="150000"/>
              </a:lnSpc>
            </a:pPr>
            <a:endParaRPr lang="ru-RU" sz="2400" b="1"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b="1">
                <a:latin typeface="Calibri" pitchFamily="34" charset="0"/>
              </a:rPr>
              <a:t> Логоритмические занятия проводим совместно с музыкальным руководителем, воспитателем под контролем логопеда. Логопед является ведущим и руководителем занятия. Музыкальный руководитель подбирает и реализует музыкальное сопровождение занятия. Воспитатель проводит индивидуальную работу по рекомендации логопеда.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334963" y="0"/>
            <a:ext cx="11734800" cy="729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>
                <a:latin typeface="Calibri" pitchFamily="34" charset="0"/>
              </a:rPr>
              <a:t>Вывод:</a:t>
            </a:r>
          </a:p>
          <a:p>
            <a:pPr>
              <a:lnSpc>
                <a:spcPct val="150000"/>
              </a:lnSpc>
            </a:pPr>
            <a:r>
              <a:rPr lang="ru-RU" sz="2400" b="1">
                <a:latin typeface="Calibri" pitchFamily="34" charset="0"/>
              </a:rPr>
              <a:t>Обучение с применением дифференцированных приёмов логоритмической работы положительно сказывается и на состоянии речи данной категории детей. </a:t>
            </a:r>
          </a:p>
          <a:p>
            <a:pPr>
              <a:lnSpc>
                <a:spcPct val="150000"/>
              </a:lnSpc>
            </a:pPr>
            <a:r>
              <a:rPr lang="ru-RU" sz="2400" b="1">
                <a:latin typeface="Calibri" pitchFamily="34" charset="0"/>
              </a:rPr>
              <a:t>логопедическая ритмика полезна всем детям, имеющим проблемы становления речевой функции, в том числе, задержки речевого развития, нарушения звукопроизношения, заикание и др. Очень важна логопедическая ритмика для детей с так называемым речевым негативизмом, так как занятия создают положительный эмоциональный настрой к речи, мотивацию к выполнению логопедических упражнений и т.д. </a:t>
            </a:r>
          </a:p>
          <a:p>
            <a:pPr>
              <a:lnSpc>
                <a:spcPct val="150000"/>
              </a:lnSpc>
            </a:pPr>
            <a:r>
              <a:rPr lang="ru-RU" sz="2400" b="1">
                <a:latin typeface="Calibri" pitchFamily="34" charset="0"/>
              </a:rPr>
              <a:t>занятия логоритмикой способствуют нормализации речи ребенка вне зависимости от вида речевого нарушения, формируют положительный эмоциональный настрой, учит общению со сверстниками и многое другое.</a:t>
            </a:r>
          </a:p>
          <a:p>
            <a:pPr>
              <a:lnSpc>
                <a:spcPct val="150000"/>
              </a:lnSpc>
            </a:pPr>
            <a:endParaRPr lang="ru-RU" sz="2400" b="1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F386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F386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F386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F386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F386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1F3864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8525" y="1706563"/>
            <a:ext cx="10515600" cy="132556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b="1" i="1" dirty="0" smtClean="0"/>
              <a:t>ЛОГОРИТМИКА становится праздником красивой речи </a:t>
            </a:r>
            <a:br>
              <a:rPr lang="ru-RU" sz="6000" b="1" i="1" dirty="0" smtClean="0"/>
            </a:br>
            <a:r>
              <a:rPr lang="ru-RU" sz="6000" b="1" i="1" dirty="0" smtClean="0"/>
              <a:t>для детей!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063875" y="4937125"/>
            <a:ext cx="54546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>
                <a:latin typeface="Calibri" pitchFamily="34" charset="0"/>
              </a:rPr>
              <a:t>Спасибо за внимание !</a:t>
            </a:r>
            <a:endParaRPr lang="ru-RU">
              <a:latin typeface="Calibri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73163" y="3352800"/>
            <a:ext cx="105013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Авторы, занимающиеся логоритмикой :</a:t>
            </a:r>
          </a:p>
          <a:p>
            <a:r>
              <a:rPr lang="ru-RU" sz="2000" b="1">
                <a:latin typeface="Calibri" pitchFamily="34" charset="0"/>
              </a:rPr>
              <a:t>М.Ю. Картушина, А.Е. Воронова, Н.В. Микляева, О.А. Полозова, Г.В. Дедюхина и другие.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761</Words>
  <Application>Microsoft Office PowerPoint</Application>
  <PresentationFormat>Произвольный</PresentationFormat>
  <Paragraphs>73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 Light</vt:lpstr>
      <vt:lpstr>Calibri</vt:lpstr>
      <vt:lpstr>Times New Roman</vt:lpstr>
      <vt:lpstr>DFKai-SB</vt:lpstr>
      <vt:lpstr>Тема Office</vt:lpstr>
      <vt:lpstr>ЛОГОПЕДИЧЕСКАЯ РИТМИКА, как  средство преодоления речевых нарушений путем развития двигательной сферы ребенка в сочетании со словом и музыкой</vt:lpstr>
      <vt:lpstr>Логоритмика</vt:lpstr>
      <vt:lpstr>  </vt:lpstr>
      <vt:lpstr>Слайд 4</vt:lpstr>
      <vt:lpstr>Слайд 5</vt:lpstr>
      <vt:lpstr>Средства в логоритмике.</vt:lpstr>
      <vt:lpstr>Слайд 7</vt:lpstr>
      <vt:lpstr>Слайд 8</vt:lpstr>
      <vt:lpstr>ЛОГОРИТМИКА становится праздником красивой речи  для детей!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Логоритмика</dc:title>
  <dc:creator>Илья</dc:creator>
  <cp:lastModifiedBy>User</cp:lastModifiedBy>
  <cp:revision>14</cp:revision>
  <dcterms:created xsi:type="dcterms:W3CDTF">2015-08-25T17:04:37Z</dcterms:created>
  <dcterms:modified xsi:type="dcterms:W3CDTF">2015-12-10T11:09:05Z</dcterms:modified>
</cp:coreProperties>
</file>