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1" r:id="rId4"/>
    <p:sldId id="273" r:id="rId5"/>
    <p:sldId id="274" r:id="rId6"/>
    <p:sldId id="257" r:id="rId7"/>
    <p:sldId id="265" r:id="rId8"/>
    <p:sldId id="258" r:id="rId9"/>
    <p:sldId id="276" r:id="rId10"/>
    <p:sldId id="277" r:id="rId11"/>
    <p:sldId id="269" r:id="rId12"/>
    <p:sldId id="259" r:id="rId13"/>
    <p:sldId id="260" r:id="rId14"/>
    <p:sldId id="270" r:id="rId15"/>
    <p:sldId id="262" r:id="rId16"/>
    <p:sldId id="275" r:id="rId17"/>
    <p:sldId id="266" r:id="rId18"/>
    <p:sldId id="267" r:id="rId19"/>
    <p:sldId id="263" r:id="rId20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ивакова Ирина Юрьевна" initials="СИЮ" lastIdx="0" clrIdx="0">
    <p:extLst>
      <p:ext uri="{19B8F6BF-5375-455C-9EA6-DF929625EA0E}">
        <p15:presenceInfo xmlns:p15="http://schemas.microsoft.com/office/powerpoint/2012/main" userId="S-1-5-21-1197991064-3652849940-2672901792-339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3D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2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A19A16-2DFE-496F-A7D8-CA25589921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CEAE4A0-7AEF-4DF8-9975-E105351B8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Montserrat" panose="00000500000000000000" pitchFamily="2" charset="-5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23088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BA75F1-A44F-455E-9FFE-E77F1AEA11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42200" y="352282"/>
            <a:ext cx="9111600" cy="1325563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C1CECC4-5EBE-470D-AA6D-BC49507B6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Montserrat" panose="00000500000000000000" pitchFamily="2" charset="-52"/>
              </a:defRPr>
            </a:lvl1pPr>
            <a:lvl2pPr>
              <a:defRPr>
                <a:latin typeface="Montserrat" panose="00000500000000000000" pitchFamily="2" charset="-52"/>
              </a:defRPr>
            </a:lvl2pPr>
            <a:lvl3pPr>
              <a:defRPr>
                <a:latin typeface="Montserrat" panose="00000500000000000000" pitchFamily="2" charset="-52"/>
              </a:defRPr>
            </a:lvl3pPr>
            <a:lvl4pPr>
              <a:defRPr>
                <a:latin typeface="Montserrat" panose="00000500000000000000" pitchFamily="2" charset="-52"/>
              </a:defRPr>
            </a:lvl4pPr>
            <a:lvl5pPr>
              <a:defRPr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973DD83-CB7F-4519-94C6-B7B3DC5584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2523"/>
            <a:ext cx="12192000" cy="35352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A4F14C2-4C8E-4ABC-B2BA-73A4C51798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52281"/>
            <a:ext cx="1000309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90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5C94452-2F3A-4DA5-8E75-EFF394DEAC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Montserrat" panose="00000500000000000000" pitchFamily="2" charset="-52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053A3C8-E2CB-41D7-B764-818AF9587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Montserrat" panose="00000500000000000000" pitchFamily="2" charset="-52"/>
              </a:defRPr>
            </a:lvl1pPr>
            <a:lvl2pPr>
              <a:defRPr>
                <a:latin typeface="Montserrat" panose="00000500000000000000" pitchFamily="2" charset="-52"/>
              </a:defRPr>
            </a:lvl2pPr>
            <a:lvl3pPr>
              <a:defRPr>
                <a:latin typeface="Montserrat" panose="00000500000000000000" pitchFamily="2" charset="-52"/>
              </a:defRPr>
            </a:lvl3pPr>
            <a:lvl4pPr>
              <a:defRPr>
                <a:latin typeface="Montserrat" panose="00000500000000000000" pitchFamily="2" charset="-52"/>
              </a:defRPr>
            </a:lvl4pPr>
            <a:lvl5pPr>
              <a:defRPr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7855468-A065-466A-ADCA-A42B5BA24B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2523"/>
            <a:ext cx="12192000" cy="35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7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AB463B-3DCF-4482-96B8-A4D3658DFD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42456" y="365125"/>
            <a:ext cx="9111343" cy="1325563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88E249-A53E-4CE9-B4C4-8580927E0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  <a:lvl2pPr>
              <a:defRPr>
                <a:latin typeface="Montserrat" panose="00000500000000000000" pitchFamily="2" charset="-52"/>
              </a:defRPr>
            </a:lvl2pPr>
            <a:lvl3pPr>
              <a:defRPr>
                <a:latin typeface="Montserrat" panose="00000500000000000000" pitchFamily="2" charset="-52"/>
              </a:defRPr>
            </a:lvl3pPr>
            <a:lvl4pPr>
              <a:defRPr>
                <a:latin typeface="Montserrat" panose="00000500000000000000" pitchFamily="2" charset="-52"/>
              </a:defRPr>
            </a:lvl4pPr>
            <a:lvl5pPr>
              <a:defRPr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EEE15C2-2C22-49AA-BF05-3B3A410B16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65125"/>
            <a:ext cx="1000309" cy="132556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8A790EC-E10D-48BD-8F73-5D83A5A760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2875"/>
            <a:ext cx="12192000" cy="35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622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rgbClr val="2A3D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012CF9-86C7-4FEF-B42B-92695AC07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  <a:latin typeface="Montserrat" panose="00000500000000000000" pitchFamily="2" charset="-52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FFDCE0-4709-4347-9BD1-0ECEA9221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Montserrat" panose="00000500000000000000" pitchFamily="2" charset="-5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249C24C-B16F-46E3-B702-B2A5B5081F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175259"/>
            <a:ext cx="4284436" cy="1390038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1C29BB88-EB33-40F0-8B50-8F9E06666A6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9981"/>
            <a:ext cx="12192000" cy="35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70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7B85EE-06E8-466E-9F30-BE36FE4B59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42200" y="320675"/>
            <a:ext cx="9111600" cy="1325563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1611F0-5C39-4DC5-8EEE-4A4300CADA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  <a:lvl2pPr>
              <a:defRPr>
                <a:latin typeface="Montserrat" panose="00000500000000000000" pitchFamily="2" charset="-52"/>
              </a:defRPr>
            </a:lvl2pPr>
            <a:lvl3pPr>
              <a:defRPr>
                <a:latin typeface="Montserrat" panose="00000500000000000000" pitchFamily="2" charset="-52"/>
              </a:defRPr>
            </a:lvl3pPr>
            <a:lvl4pPr>
              <a:defRPr>
                <a:latin typeface="Montserrat" panose="00000500000000000000" pitchFamily="2" charset="-52"/>
              </a:defRPr>
            </a:lvl4pPr>
            <a:lvl5pPr>
              <a:defRPr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4C0150-6020-4845-9C29-B63DD6A69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  <a:lvl2pPr>
              <a:defRPr>
                <a:latin typeface="Montserrat" panose="00000500000000000000" pitchFamily="2" charset="-52"/>
              </a:defRPr>
            </a:lvl2pPr>
            <a:lvl3pPr>
              <a:defRPr>
                <a:latin typeface="Montserrat" panose="00000500000000000000" pitchFamily="2" charset="-52"/>
              </a:defRPr>
            </a:lvl3pPr>
            <a:lvl4pPr>
              <a:defRPr>
                <a:latin typeface="Montserrat" panose="00000500000000000000" pitchFamily="2" charset="-52"/>
              </a:defRPr>
            </a:lvl4pPr>
            <a:lvl5pPr>
              <a:defRPr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9F5F252-D6BA-4841-92FB-79CF5C17A0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65125"/>
            <a:ext cx="1000309" cy="132556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9F4294F-8F0E-43F1-8B80-09E4911BB03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6179"/>
            <a:ext cx="12192000" cy="35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433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8DE41D-9E96-4BDA-B272-5AA27E7D49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40612" y="301170"/>
            <a:ext cx="9111600" cy="1325563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7893FC-0D88-4F2F-BA94-7279976F2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Montserrat" panose="00000500000000000000" pitchFamily="2" charset="-5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9B4F76D-C796-4BF3-81ED-3A78495FFE3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363E8AA-66BD-4AEC-971A-AE51A6E782F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85DF4E3-234C-47D2-93D3-28AC25093A9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2A044D7-B463-48F0-99F8-8E6BB8DAEA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65125"/>
            <a:ext cx="1000309" cy="132556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63C9647-4031-4BD5-AC89-052A57E9D2C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6179"/>
            <a:ext cx="12192000" cy="35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75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FBC7F4-577B-41C8-A7AC-B116520359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42200" y="365124"/>
            <a:ext cx="9111600" cy="1325563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5F624F7-4B37-4125-8993-F5E9D19C70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65125"/>
            <a:ext cx="1000309" cy="132556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BD1C6FA-9182-49CA-9083-E84FEF2FB11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07069"/>
            <a:ext cx="12192000" cy="35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23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B185130-860E-4413-B451-70E8509CAE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57" y="208715"/>
            <a:ext cx="3679371" cy="135891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A66A371-A50C-4F2F-971F-01A26A6BE0F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2523"/>
            <a:ext cx="12192000" cy="35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59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F6A374-C2A1-4ED7-9212-6C72CDAC83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EC1D1E-063E-4AFE-BD30-93F039A33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Montserrat" panose="00000500000000000000" pitchFamily="2" charset="-52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DA4BFB2-D9B8-428D-B5F9-78DA493E4C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Montserrat" panose="00000500000000000000" pitchFamily="2" charset="-5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AFDC0E8-2791-40A2-8EF2-84055FD411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413" y="180798"/>
            <a:ext cx="2209799" cy="81615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250AF713-2FC1-42A6-9ED3-FDB68465BE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83409"/>
            <a:ext cx="12192000" cy="35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2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796F25-355B-40B1-8B22-50E19562B1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182D63D-B83D-4DB8-8BFB-F1642EEB54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Montserrat" panose="00000500000000000000" pitchFamily="2" charset="-5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89D9EED-1598-4F13-8C24-17049C4B7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Montserrat" panose="00000500000000000000" pitchFamily="2" charset="-5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F39F730-E001-4B3A-BAD6-51BBB5C532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2523"/>
            <a:ext cx="12192000" cy="353523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80E2A4D-75B2-47DB-B8D6-C5C6766334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413" y="180798"/>
            <a:ext cx="2209799" cy="81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14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147BA1-1FE9-451E-990E-30F5CF853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228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7FE8EC1-AD00-4D6C-8981-0D62ADA36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13874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ontserrat" panose="00000500000000000000" pitchFamily="2" charset="-52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anose="00000500000000000000" pitchFamily="2" charset="-52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anose="00000500000000000000" pitchFamily="2" charset="-52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anose="00000500000000000000" pitchFamily="2" charset="-52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2" charset="-52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2" charset="-52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abiturient.tversu.r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priem.tversu.r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priem.tversu.r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priem@tversu.ru" TargetMode="External"/><Relationship Id="rId2" Type="http://schemas.openxmlformats.org/officeDocument/2006/relationships/hyperlink" Target="http://university.tversu.ru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C025-D2CA-4883-872B-0A2B693D1D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6005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Тверской государственный университет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E8B3FA2-532F-47C6-BCB2-C580F4D995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Тверь, ул. Желябова, 33</a:t>
            </a:r>
          </a:p>
          <a:p>
            <a:pPr>
              <a:spcBef>
                <a:spcPct val="0"/>
              </a:spcBef>
            </a:pP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 (4822) 34-24-52, 32-15-14</a:t>
            </a:r>
          </a:p>
          <a:p>
            <a:pPr>
              <a:spcBef>
                <a:spcPct val="0"/>
              </a:spcBef>
            </a:pP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.tversu.ru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367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Сроки приёма 2022 г.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45996"/>
            <a:ext cx="10515600" cy="46309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dirty="0" smtClean="0">
              <a:solidFill>
                <a:srgbClr val="2A3DAD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2A3DAD"/>
              </a:solidFill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2A3DAD"/>
                </a:solidFill>
              </a:rPr>
              <a:t>О</a:t>
            </a:r>
            <a:r>
              <a:rPr lang="ru-RU" b="1" dirty="0" smtClean="0">
                <a:solidFill>
                  <a:srgbClr val="2A3DAD"/>
                </a:solidFill>
              </a:rPr>
              <a:t>чная форма обучения (магистратура)</a:t>
            </a:r>
          </a:p>
          <a:p>
            <a:pPr marL="0" indent="0" algn="ctr">
              <a:buNone/>
            </a:pPr>
            <a:endParaRPr lang="ru-RU" sz="1100" b="1" dirty="0" smtClean="0">
              <a:solidFill>
                <a:srgbClr val="2A3DAD"/>
              </a:solidFill>
            </a:endParaRPr>
          </a:p>
          <a:p>
            <a:r>
              <a:rPr lang="ru-RU" sz="2400" b="1" dirty="0" smtClean="0">
                <a:solidFill>
                  <a:srgbClr val="2A3DAD"/>
                </a:solidFill>
              </a:rPr>
              <a:t>С 20 июня 2022 г. по 25 июля 2022 г. </a:t>
            </a:r>
            <a:r>
              <a:rPr lang="ru-RU" sz="2400" dirty="0" smtClean="0">
                <a:solidFill>
                  <a:srgbClr val="2A3DAD"/>
                </a:solidFill>
              </a:rPr>
              <a:t>-  прием документов от лиц, имеющих диплом бакалавра или специалиста.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730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Как подать документы?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b="1" dirty="0" smtClean="0">
                <a:solidFill>
                  <a:srgbClr val="2A3DAD"/>
                </a:solidFill>
              </a:rPr>
              <a:t>Лично</a:t>
            </a:r>
            <a:r>
              <a:rPr lang="ru-RU" sz="3200" dirty="0" smtClean="0">
                <a:solidFill>
                  <a:srgbClr val="2A3DAD"/>
                </a:solidFill>
              </a:rPr>
              <a:t> – г. Тверь, Студенческий переулок, д. 12, </a:t>
            </a:r>
            <a:r>
              <a:rPr lang="ru-RU" sz="3200" dirty="0" err="1" smtClean="0">
                <a:solidFill>
                  <a:srgbClr val="2A3DAD"/>
                </a:solidFill>
              </a:rPr>
              <a:t>каб</a:t>
            </a:r>
            <a:r>
              <a:rPr lang="ru-RU" sz="3200" dirty="0" smtClean="0">
                <a:solidFill>
                  <a:srgbClr val="2A3DAD"/>
                </a:solidFill>
              </a:rPr>
              <a:t>. 228, 229, 241</a:t>
            </a:r>
          </a:p>
          <a:p>
            <a:r>
              <a:rPr lang="ru-RU" sz="3200" b="1" dirty="0" smtClean="0">
                <a:solidFill>
                  <a:srgbClr val="2A3DAD"/>
                </a:solidFill>
              </a:rPr>
              <a:t>Через оператора почтовой связи </a:t>
            </a:r>
            <a:r>
              <a:rPr lang="ru-RU" sz="3200" dirty="0" smtClean="0">
                <a:solidFill>
                  <a:srgbClr val="2A3DAD"/>
                </a:solidFill>
              </a:rPr>
              <a:t>– 170100, г. Тверь, Желябова, д. 33 (для приемной комиссии)</a:t>
            </a:r>
          </a:p>
          <a:p>
            <a:r>
              <a:rPr lang="ru-RU" sz="3200" b="1" dirty="0" smtClean="0">
                <a:solidFill>
                  <a:srgbClr val="2A3DAD"/>
                </a:solidFill>
              </a:rPr>
              <a:t>Через </a:t>
            </a:r>
            <a:r>
              <a:rPr lang="ru-RU" sz="3200" b="1" dirty="0">
                <a:solidFill>
                  <a:srgbClr val="2A3DAD"/>
                </a:solidFill>
              </a:rPr>
              <a:t>личный кабинет абитуриента </a:t>
            </a:r>
            <a:r>
              <a:rPr lang="ru-RU" sz="3200" u="sng" dirty="0">
                <a:solidFill>
                  <a:srgbClr val="2A3DAD"/>
                </a:solidFill>
                <a:hlinkClick r:id="rId2"/>
              </a:rPr>
              <a:t>https://abiturient.tversu.ru</a:t>
            </a:r>
            <a:r>
              <a:rPr lang="ru-RU" sz="3200" dirty="0">
                <a:solidFill>
                  <a:srgbClr val="2A3DAD"/>
                </a:solidFill>
              </a:rPr>
              <a:t> </a:t>
            </a:r>
            <a:endParaRPr lang="ru-RU" sz="3200" dirty="0" smtClean="0">
              <a:solidFill>
                <a:srgbClr val="2A3DAD"/>
              </a:solidFill>
            </a:endParaRPr>
          </a:p>
          <a:p>
            <a:r>
              <a:rPr lang="ru-RU" sz="3200" b="1" dirty="0" smtClean="0">
                <a:solidFill>
                  <a:srgbClr val="2A3DAD"/>
                </a:solidFill>
              </a:rPr>
              <a:t>Посредством </a:t>
            </a:r>
            <a:r>
              <a:rPr lang="ru-RU" b="1" dirty="0" err="1">
                <a:solidFill>
                  <a:srgbClr val="2A3DAD"/>
                </a:solidFill>
              </a:rPr>
              <a:t>суперсервиса</a:t>
            </a:r>
            <a:r>
              <a:rPr lang="ru-RU" b="1" dirty="0">
                <a:solidFill>
                  <a:srgbClr val="2A3DAD"/>
                </a:solidFill>
              </a:rPr>
              <a:t> </a:t>
            </a:r>
            <a:r>
              <a:rPr lang="ru-RU" dirty="0">
                <a:solidFill>
                  <a:srgbClr val="2A3DAD"/>
                </a:solidFill>
              </a:rPr>
              <a:t>"Поступление в вуз онлайн" </a:t>
            </a:r>
            <a:endParaRPr lang="ru-RU" sz="3200" dirty="0">
              <a:solidFill>
                <a:srgbClr val="2A3D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0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Вступительные испытания 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8341892"/>
              </p:ext>
            </p:extLst>
          </p:nvPr>
        </p:nvGraphicFramePr>
        <p:xfrm>
          <a:off x="838199" y="1792288"/>
          <a:ext cx="10515600" cy="388241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93189915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309444152"/>
                    </a:ext>
                  </a:extLst>
                </a:gridCol>
              </a:tblGrid>
              <a:tr h="9545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10.05.01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 Компьютерная безопасность</a:t>
                      </a:r>
                      <a:endParaRPr lang="ru-RU" dirty="0">
                        <a:solidFill>
                          <a:srgbClr val="2A3DAD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800" dirty="0" smtClean="0">
                          <a:solidFill>
                            <a:srgbClr val="2A3DAD"/>
                          </a:solidFill>
                          <a:effectLst/>
                          <a:latin typeface="Montserrat" panose="00000500000000000000" pitchFamily="2" charset="-52"/>
                          <a:ea typeface="Times New Roman" panose="02020603050405020304" pitchFamily="18" charset="0"/>
                        </a:rPr>
                        <a:t> Математика (проф.)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  <a:latin typeface="Montserrat" panose="00000500000000000000" pitchFamily="2" charset="-52"/>
                          <a:ea typeface="Times New Roman" panose="02020603050405020304" pitchFamily="18" charset="0"/>
                        </a:rPr>
                        <a:t> Информатика и ИКТ</a:t>
                      </a:r>
                      <a:r>
                        <a:rPr lang="ru-RU" sz="1800" baseline="0" dirty="0" smtClean="0">
                          <a:solidFill>
                            <a:srgbClr val="C00000"/>
                          </a:solidFill>
                          <a:effectLst/>
                          <a:latin typeface="Montserrat" panose="00000500000000000000" pitchFamily="2" charset="-52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baseline="0" dirty="0" smtClean="0">
                          <a:solidFill>
                            <a:srgbClr val="2A3DAD"/>
                          </a:solidFill>
                          <a:effectLst/>
                          <a:latin typeface="Montserrat" panose="00000500000000000000" pitchFamily="2" charset="-52"/>
                          <a:ea typeface="Times New Roman" panose="02020603050405020304" pitchFamily="18" charset="0"/>
                        </a:rPr>
                        <a:t>или</a:t>
                      </a:r>
                      <a:r>
                        <a:rPr lang="ru-RU" sz="1800" baseline="0" dirty="0" smtClean="0">
                          <a:solidFill>
                            <a:srgbClr val="C00000"/>
                          </a:solidFill>
                          <a:effectLst/>
                          <a:latin typeface="Montserrat" panose="00000500000000000000" pitchFamily="2" charset="-52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  <a:latin typeface="Montserrat" panose="00000500000000000000" pitchFamily="2" charset="-52"/>
                          <a:ea typeface="Times New Roman" panose="02020603050405020304" pitchFamily="18" charset="0"/>
                        </a:rPr>
                        <a:t>Физика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800" dirty="0" smtClean="0">
                          <a:solidFill>
                            <a:srgbClr val="2A3DAD"/>
                          </a:solidFill>
                          <a:effectLst/>
                          <a:latin typeface="Montserrat" panose="00000500000000000000" pitchFamily="2" charset="-52"/>
                          <a:ea typeface="Times New Roman" panose="02020603050405020304" pitchFamily="18" charset="0"/>
                        </a:rPr>
                        <a:t> Русский язык</a:t>
                      </a:r>
                      <a:endParaRPr lang="ru-RU" sz="1800" dirty="0">
                        <a:solidFill>
                          <a:srgbClr val="2A3DAD"/>
                        </a:solidFill>
                        <a:effectLst/>
                        <a:latin typeface="Montserrat" panose="000005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2181872130"/>
                  </a:ext>
                </a:extLst>
              </a:tr>
              <a:tr h="954571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2A3DAD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40.03.01 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Юриспруденция</a:t>
                      </a:r>
                      <a:endParaRPr lang="ru-RU" b="1" dirty="0">
                        <a:solidFill>
                          <a:srgbClr val="2A3DAD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ru-RU" b="1" dirty="0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Обществознание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Montserrat" panose="00000500000000000000" pitchFamily="2" charset="-52"/>
                        </a:rPr>
                        <a:t>История</a:t>
                      </a:r>
                      <a:r>
                        <a:rPr lang="ru-RU" b="1" baseline="0" dirty="0" smtClean="0">
                          <a:solidFill>
                            <a:srgbClr val="C00000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b="1" baseline="0" dirty="0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или</a:t>
                      </a:r>
                      <a:r>
                        <a:rPr lang="ru-RU" b="1" baseline="0" dirty="0" smtClean="0">
                          <a:solidFill>
                            <a:srgbClr val="C00000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Montserrat" panose="00000500000000000000" pitchFamily="2" charset="-52"/>
                        </a:rPr>
                        <a:t>Иностранный язык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Русский язык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582122"/>
                  </a:ext>
                </a:extLst>
              </a:tr>
              <a:tr h="871245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2A3DAD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45.03.02 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Лингвистика</a:t>
                      </a:r>
                      <a:endParaRPr lang="ru-RU" b="1" dirty="0">
                        <a:solidFill>
                          <a:srgbClr val="2A3DAD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ru-RU" b="1" dirty="0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Иностранный язык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ru-RU" b="1" dirty="0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Русский язык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Montserrat" panose="00000500000000000000" pitchFamily="2" charset="-52"/>
                        </a:rPr>
                        <a:t>Литература</a:t>
                      </a:r>
                      <a:r>
                        <a:rPr lang="ru-RU" b="1" baseline="0" dirty="0" smtClean="0">
                          <a:solidFill>
                            <a:srgbClr val="C00000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b="1" baseline="0" dirty="0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или</a:t>
                      </a:r>
                      <a:r>
                        <a:rPr lang="ru-RU" b="1" baseline="0" dirty="0" smtClean="0">
                          <a:solidFill>
                            <a:srgbClr val="C00000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Montserrat" panose="00000500000000000000" pitchFamily="2" charset="-52"/>
                        </a:rPr>
                        <a:t>История</a:t>
                      </a:r>
                      <a:endParaRPr lang="ru-RU" b="1" dirty="0">
                        <a:solidFill>
                          <a:srgbClr val="C00000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486035"/>
                  </a:ext>
                </a:extLst>
              </a:tr>
              <a:tr h="1058868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2A3DAD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38.03.03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Управление персоналом</a:t>
                      </a:r>
                      <a:endParaRPr lang="ru-RU" b="1" dirty="0">
                        <a:solidFill>
                          <a:srgbClr val="2A3DAD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800" b="1" kern="1200" dirty="0" smtClean="0">
                          <a:solidFill>
                            <a:srgbClr val="2A3DAD"/>
                          </a:solidFill>
                          <a:effectLst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1. Математика (проф.)</a:t>
                      </a:r>
                    </a:p>
                    <a:p>
                      <a:pPr lvl="0" algn="ctr"/>
                      <a:r>
                        <a:rPr lang="ru-RU" sz="1800" b="1" kern="1200" dirty="0" smtClean="0">
                          <a:solidFill>
                            <a:srgbClr val="2A3DAD"/>
                          </a:solidFill>
                          <a:effectLst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2. Обществознание</a:t>
                      </a:r>
                    </a:p>
                    <a:p>
                      <a:pPr lvl="0" algn="ctr"/>
                      <a:r>
                        <a:rPr lang="ru-RU" sz="1800" b="1" kern="1200" dirty="0" smtClean="0">
                          <a:solidFill>
                            <a:srgbClr val="2A3DAD"/>
                          </a:solidFill>
                          <a:effectLst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3. Русский язык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81986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" y="5842973"/>
            <a:ext cx="10407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Montserrat" panose="00000500000000000000" pitchFamily="2" charset="-52"/>
              </a:rPr>
              <a:t>Перечень вступительных испытаний </a:t>
            </a:r>
            <a:r>
              <a:rPr lang="en-US" sz="2400" b="1" dirty="0">
                <a:solidFill>
                  <a:srgbClr val="2A3DAD"/>
                </a:solidFill>
                <a:latin typeface="Montserrat" panose="00000500000000000000" pitchFamily="2" charset="-52"/>
                <a:hlinkClick r:id="rId2"/>
              </a:rPr>
              <a:t>https://priem.tversu.ru</a:t>
            </a:r>
            <a:r>
              <a:rPr lang="en-US" sz="2400" b="1" dirty="0" smtClean="0">
                <a:solidFill>
                  <a:srgbClr val="2A3DAD"/>
                </a:solidFill>
                <a:latin typeface="Montserrat" panose="00000500000000000000" pitchFamily="2" charset="-52"/>
                <a:hlinkClick r:id="rId2"/>
              </a:rPr>
              <a:t>/</a:t>
            </a:r>
            <a:r>
              <a:rPr lang="ru-RU" sz="2400" b="1" dirty="0" smtClean="0">
                <a:solidFill>
                  <a:srgbClr val="2A3DAD"/>
                </a:solidFill>
                <a:latin typeface="Montserrat" panose="00000500000000000000" pitchFamily="2" charset="-52"/>
              </a:rPr>
              <a:t> </a:t>
            </a:r>
            <a:endParaRPr lang="ru-RU" sz="2400" b="1" dirty="0">
              <a:solidFill>
                <a:srgbClr val="2A3DAD"/>
              </a:solidFill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79958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Минимальные баллы 2022 г.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045126"/>
              </p:ext>
            </p:extLst>
          </p:nvPr>
        </p:nvGraphicFramePr>
        <p:xfrm>
          <a:off x="838199" y="1964064"/>
          <a:ext cx="10990812" cy="379810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221779">
                  <a:extLst>
                    <a:ext uri="{9D8B030D-6E8A-4147-A177-3AD203B41FA5}">
                      <a16:colId xmlns:a16="http://schemas.microsoft.com/office/drawing/2014/main" val="3931899155"/>
                    </a:ext>
                  </a:extLst>
                </a:gridCol>
                <a:gridCol w="5769033">
                  <a:extLst>
                    <a:ext uri="{9D8B030D-6E8A-4147-A177-3AD203B41FA5}">
                      <a16:colId xmlns:a16="http://schemas.microsoft.com/office/drawing/2014/main" val="3309444152"/>
                    </a:ext>
                  </a:extLst>
                </a:gridCol>
              </a:tblGrid>
              <a:tr h="791897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rgbClr val="2A3DAD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10.05.01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 Компьютерная безопасность</a:t>
                      </a:r>
                      <a:endParaRPr lang="ru-RU" dirty="0">
                        <a:solidFill>
                          <a:srgbClr val="2A3DAD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800" dirty="0" smtClean="0">
                          <a:solidFill>
                            <a:srgbClr val="2A3DAD"/>
                          </a:solidFill>
                          <a:effectLst/>
                          <a:latin typeface="Montserrat" panose="00000500000000000000" pitchFamily="2" charset="-52"/>
                          <a:ea typeface="Times New Roman" panose="02020603050405020304" pitchFamily="18" charset="0"/>
                        </a:rPr>
                        <a:t> Математика (проф.) (39)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  <a:latin typeface="Montserrat" panose="00000500000000000000" pitchFamily="2" charset="-52"/>
                          <a:ea typeface="Times New Roman" panose="02020603050405020304" pitchFamily="18" charset="0"/>
                        </a:rPr>
                        <a:t> Информатика и ИКТ (44)</a:t>
                      </a:r>
                      <a:r>
                        <a:rPr lang="ru-RU" sz="1800" baseline="0" dirty="0" smtClean="0">
                          <a:solidFill>
                            <a:srgbClr val="2A3DAD"/>
                          </a:solidFill>
                          <a:effectLst/>
                          <a:latin typeface="Montserrat" panose="00000500000000000000" pitchFamily="2" charset="-52"/>
                          <a:ea typeface="Times New Roman" panose="02020603050405020304" pitchFamily="18" charset="0"/>
                        </a:rPr>
                        <a:t> или 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  <a:latin typeface="Montserrat" panose="00000500000000000000" pitchFamily="2" charset="-52"/>
                          <a:ea typeface="Times New Roman" panose="02020603050405020304" pitchFamily="18" charset="0"/>
                        </a:rPr>
                        <a:t>Физика (39)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800" dirty="0" smtClean="0">
                          <a:solidFill>
                            <a:srgbClr val="2A3DAD"/>
                          </a:solidFill>
                          <a:effectLst/>
                          <a:latin typeface="Montserrat" panose="00000500000000000000" pitchFamily="2" charset="-52"/>
                          <a:ea typeface="Times New Roman" panose="02020603050405020304" pitchFamily="18" charset="0"/>
                        </a:rPr>
                        <a:t> Русский язык (40)</a:t>
                      </a:r>
                      <a:endParaRPr lang="ru-RU" sz="1800" dirty="0">
                        <a:solidFill>
                          <a:srgbClr val="2A3DAD"/>
                        </a:solidFill>
                        <a:effectLst/>
                        <a:latin typeface="Montserrat" panose="000005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2181872130"/>
                  </a:ext>
                </a:extLst>
              </a:tr>
              <a:tr h="791897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2A3DAD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40.03.01 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Юриспруденция</a:t>
                      </a:r>
                      <a:endParaRPr lang="ru-RU" b="1" dirty="0">
                        <a:solidFill>
                          <a:srgbClr val="2A3DAD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ru-RU" b="1" dirty="0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Обществознание (52)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Montserrat" panose="00000500000000000000" pitchFamily="2" charset="-52"/>
                        </a:rPr>
                        <a:t>История (42)</a:t>
                      </a:r>
                      <a:r>
                        <a:rPr lang="ru-RU" b="1" baseline="0" dirty="0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 или 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Montserrat" panose="00000500000000000000" pitchFamily="2" charset="-52"/>
                        </a:rPr>
                        <a:t>Иностранный язык</a:t>
                      </a:r>
                      <a:r>
                        <a:rPr lang="ru-RU" b="1" baseline="0" dirty="0" smtClean="0">
                          <a:solidFill>
                            <a:srgbClr val="C00000"/>
                          </a:solidFill>
                          <a:latin typeface="Montserrat" panose="00000500000000000000" pitchFamily="2" charset="-52"/>
                        </a:rPr>
                        <a:t> (40)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Русский язык (53)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582122"/>
                  </a:ext>
                </a:extLst>
              </a:tr>
              <a:tr h="74858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45.03.02 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Лингвистика</a:t>
                      </a:r>
                      <a:endParaRPr lang="ru-RU" b="1" dirty="0">
                        <a:solidFill>
                          <a:srgbClr val="2A3DAD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ru-RU" b="1" dirty="0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Иностранный язык (45)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ru-RU" b="1" dirty="0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Русский язык (55)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Montserrat" panose="00000500000000000000" pitchFamily="2" charset="-52"/>
                        </a:rPr>
                        <a:t>Литература (45)</a:t>
                      </a:r>
                      <a:r>
                        <a:rPr lang="ru-RU" b="1" baseline="0" dirty="0" smtClean="0">
                          <a:solidFill>
                            <a:srgbClr val="C00000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b="1" baseline="0" dirty="0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или</a:t>
                      </a:r>
                      <a:r>
                        <a:rPr lang="ru-RU" b="1" baseline="0" dirty="0" smtClean="0">
                          <a:solidFill>
                            <a:srgbClr val="C00000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Montserrat" panose="00000500000000000000" pitchFamily="2" charset="-52"/>
                        </a:rPr>
                        <a:t>История (45)</a:t>
                      </a:r>
                      <a:endParaRPr lang="ru-RU" b="1" dirty="0">
                        <a:solidFill>
                          <a:srgbClr val="C00000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486035"/>
                  </a:ext>
                </a:extLst>
              </a:tr>
              <a:tr h="1054907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2A3DAD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38.03.03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Управление персоналом</a:t>
                      </a:r>
                      <a:endParaRPr lang="ru-RU" b="1" dirty="0">
                        <a:solidFill>
                          <a:srgbClr val="2A3DAD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800" b="1" kern="1200" dirty="0" smtClean="0">
                          <a:solidFill>
                            <a:srgbClr val="2A3DAD"/>
                          </a:solidFill>
                          <a:effectLst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1. Математика (проф.) (39)</a:t>
                      </a:r>
                    </a:p>
                    <a:p>
                      <a:pPr lvl="0" algn="ctr"/>
                      <a:r>
                        <a:rPr lang="ru-RU" sz="1800" b="1" kern="1200" dirty="0" smtClean="0">
                          <a:solidFill>
                            <a:srgbClr val="2A3DAD"/>
                          </a:solidFill>
                          <a:effectLst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2. Обществознание (45)</a:t>
                      </a:r>
                    </a:p>
                    <a:p>
                      <a:pPr lvl="0" algn="ctr"/>
                      <a:r>
                        <a:rPr lang="ru-RU" sz="1800" b="1" kern="1200" dirty="0" smtClean="0">
                          <a:solidFill>
                            <a:srgbClr val="2A3DAD"/>
                          </a:solidFill>
                          <a:effectLst/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3. Русский язык (41)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866683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38199" y="5919641"/>
            <a:ext cx="81549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Montserrat" panose="00000500000000000000" pitchFamily="2" charset="-52"/>
              </a:rPr>
              <a:t>Минимальные баллы </a:t>
            </a:r>
            <a:r>
              <a:rPr lang="en-US" sz="2400" b="1" dirty="0" smtClean="0">
                <a:solidFill>
                  <a:srgbClr val="2A3DAD"/>
                </a:solidFill>
                <a:latin typeface="Montserrat" panose="00000500000000000000" pitchFamily="2" charset="-52"/>
                <a:hlinkClick r:id="rId2"/>
              </a:rPr>
              <a:t>https</a:t>
            </a:r>
            <a:r>
              <a:rPr lang="en-US" sz="2400" b="1" dirty="0">
                <a:solidFill>
                  <a:srgbClr val="2A3DAD"/>
                </a:solidFill>
                <a:latin typeface="Montserrat" panose="00000500000000000000" pitchFamily="2" charset="-52"/>
                <a:hlinkClick r:id="rId2"/>
              </a:rPr>
              <a:t>://priem.tversu.ru/</a:t>
            </a:r>
            <a:r>
              <a:rPr lang="ru-RU" sz="2400" b="1" dirty="0">
                <a:solidFill>
                  <a:srgbClr val="2A3DAD"/>
                </a:solidFill>
                <a:latin typeface="Montserrat" panose="00000500000000000000" pitchFamily="2" charset="-5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952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8458" y="365125"/>
            <a:ext cx="9768114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Индивидуальные достижения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3686" y="1027906"/>
            <a:ext cx="10515600" cy="51696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60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4800" dirty="0" smtClean="0">
                <a:solidFill>
                  <a:srgbClr val="2A3DAD"/>
                </a:solidFill>
              </a:rPr>
              <a:t>Максимальное количество</a:t>
            </a:r>
          </a:p>
          <a:p>
            <a:pPr marL="0" indent="0" algn="ctr">
              <a:buNone/>
            </a:pPr>
            <a:r>
              <a:rPr lang="ru-RU" sz="6000" b="1" dirty="0">
                <a:solidFill>
                  <a:srgbClr val="C00000"/>
                </a:solidFill>
              </a:rPr>
              <a:t>10 баллов</a:t>
            </a:r>
          </a:p>
          <a:p>
            <a:pPr marL="0" indent="0" algn="ctr">
              <a:buNone/>
            </a:pP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31755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Зачисление 2022 г.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163" y="1429699"/>
            <a:ext cx="10515600" cy="4351338"/>
          </a:xfrm>
        </p:spPr>
        <p:txBody>
          <a:bodyPr numCol="1"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2 этапа:                  </a:t>
            </a:r>
          </a:p>
          <a:p>
            <a:pPr marL="0" indent="0"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Этап приоритетного зачисления</a:t>
            </a:r>
            <a:r>
              <a:rPr lang="ru-RU" sz="2000" b="1" dirty="0" smtClean="0">
                <a:solidFill>
                  <a:srgbClr val="C00000"/>
                </a:solidFill>
              </a:rPr>
              <a:t>                   </a:t>
            </a:r>
            <a:r>
              <a:rPr lang="ru-RU" sz="2000" b="1" u="sng" dirty="0" smtClean="0">
                <a:solidFill>
                  <a:srgbClr val="C00000"/>
                </a:solidFill>
              </a:rPr>
              <a:t>Основной этап зачисления (!)</a:t>
            </a:r>
          </a:p>
          <a:p>
            <a:pPr marL="0" indent="0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73659" y="2340482"/>
            <a:ext cx="4855590" cy="14536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2A3DAD"/>
                </a:solidFill>
              </a:rPr>
              <a:t>Зачисление лиц, поступающих без вступительных испытаний, поступающих на места в пределах квот</a:t>
            </a:r>
          </a:p>
          <a:p>
            <a:pPr algn="ctr"/>
            <a:r>
              <a:rPr lang="ru-RU" sz="2000" b="1" dirty="0" smtClean="0">
                <a:solidFill>
                  <a:srgbClr val="2A3DAD"/>
                </a:solidFill>
              </a:rPr>
              <a:t> («льготники», целевой приём)</a:t>
            </a:r>
          </a:p>
          <a:p>
            <a:pPr algn="ctr"/>
            <a:endParaRPr lang="ru-RU" sz="2000" b="1" dirty="0" smtClean="0">
              <a:solidFill>
                <a:srgbClr val="2A3DAD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98209" y="2340482"/>
            <a:ext cx="4855590" cy="14679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2A3DAD"/>
                </a:solidFill>
              </a:rPr>
              <a:t>Зачисление лиц, поступающих по результатам вступительных испытаний на основные места в рамках контрольных цифр, оставшиеся после зачисления без вступительных испытаний</a:t>
            </a:r>
            <a:endParaRPr lang="ru-RU" sz="2000" b="1" dirty="0">
              <a:solidFill>
                <a:srgbClr val="2A3DA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2257" y="5876880"/>
            <a:ext cx="11309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Montserrat" panose="00000500000000000000" pitchFamily="2" charset="-52"/>
              </a:rPr>
              <a:t>Подать заявление о согласии на зачисление в ТвГУ можно 4 раза!</a:t>
            </a:r>
            <a:endParaRPr lang="ru-RU" sz="2400" b="1" dirty="0">
              <a:solidFill>
                <a:srgbClr val="C00000"/>
              </a:solidFill>
              <a:latin typeface="Montserrat" panose="00000500000000000000" pitchFamily="2" charset="-52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91849" y="3917822"/>
            <a:ext cx="10291600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  <a:latin typeface="Montserrat" panose="00000500000000000000" pitchFamily="2" charset="-52"/>
              </a:rPr>
              <a:t>Оригинал документа необходимо предоставить не позднее 25 июля 2022 года!!!</a:t>
            </a:r>
          </a:p>
          <a:p>
            <a:endParaRPr lang="ru-RU" b="1" u="sng" dirty="0" smtClean="0">
              <a:solidFill>
                <a:srgbClr val="C00000"/>
              </a:solidFill>
              <a:latin typeface="Montserrat" panose="00000500000000000000" pitchFamily="2" charset="-52"/>
            </a:endParaRPr>
          </a:p>
          <a:p>
            <a:pPr algn="ctr"/>
            <a:r>
              <a:rPr lang="ru-RU" b="1" u="sng" dirty="0" smtClean="0">
                <a:solidFill>
                  <a:srgbClr val="2A3DAD"/>
                </a:solidFill>
                <a:latin typeface="Montserrat" panose="00000500000000000000" pitchFamily="2" charset="-52"/>
              </a:rPr>
              <a:t>День завершения приема заявлений </a:t>
            </a:r>
            <a:r>
              <a:rPr lang="ru-RU" b="1" u="sng" dirty="0">
                <a:solidFill>
                  <a:srgbClr val="2A3DAD"/>
                </a:solidFill>
                <a:latin typeface="Montserrat" panose="00000500000000000000" pitchFamily="2" charset="-52"/>
              </a:rPr>
              <a:t>о согласии на </a:t>
            </a:r>
            <a:r>
              <a:rPr lang="ru-RU" b="1" u="sng" dirty="0" smtClean="0">
                <a:solidFill>
                  <a:srgbClr val="2A3DAD"/>
                </a:solidFill>
                <a:latin typeface="Montserrat" panose="00000500000000000000" pitchFamily="2" charset="-52"/>
              </a:rPr>
              <a:t>зачисление:</a:t>
            </a:r>
          </a:p>
          <a:p>
            <a:pPr algn="ctr"/>
            <a:endParaRPr lang="ru-RU" b="1" dirty="0" smtClean="0">
              <a:solidFill>
                <a:srgbClr val="C00000"/>
              </a:solidFill>
              <a:latin typeface="Montserrat" panose="00000500000000000000" pitchFamily="2" charset="-52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Montserrat" panose="00000500000000000000" pitchFamily="2" charset="-52"/>
              </a:rPr>
              <a:t>Этап приоритетного зачисления </a:t>
            </a:r>
            <a:r>
              <a:rPr lang="ru-RU" b="1" dirty="0" smtClean="0">
                <a:solidFill>
                  <a:srgbClr val="2A3DAD"/>
                </a:solidFill>
                <a:latin typeface="Montserrat" panose="00000500000000000000" pitchFamily="2" charset="-52"/>
              </a:rPr>
              <a:t>– 28 июля 2022 г.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Montserrat" panose="00000500000000000000" pitchFamily="2" charset="-52"/>
              </a:rPr>
              <a:t>Основной этап зачисления </a:t>
            </a:r>
            <a:r>
              <a:rPr lang="ru-RU" b="1" dirty="0" smtClean="0">
                <a:solidFill>
                  <a:srgbClr val="2A3DAD"/>
                </a:solidFill>
                <a:latin typeface="Montserrat" panose="00000500000000000000" pitchFamily="2" charset="-52"/>
              </a:rPr>
              <a:t>– 3 августа</a:t>
            </a:r>
            <a:r>
              <a:rPr lang="ru-RU" b="1" dirty="0" smtClean="0">
                <a:solidFill>
                  <a:srgbClr val="C00000"/>
                </a:solidFill>
                <a:latin typeface="Montserrat" panose="00000500000000000000" pitchFamily="2" charset="-52"/>
              </a:rPr>
              <a:t> </a:t>
            </a:r>
            <a:r>
              <a:rPr lang="ru-RU" b="1" dirty="0" smtClean="0">
                <a:solidFill>
                  <a:srgbClr val="2A3DAD"/>
                </a:solidFill>
                <a:latin typeface="Montserrat" panose="00000500000000000000" pitchFamily="2" charset="-52"/>
              </a:rPr>
              <a:t>2022 г.</a:t>
            </a:r>
            <a:endParaRPr lang="ru-RU" b="1" dirty="0">
              <a:solidFill>
                <a:srgbClr val="2A3D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9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Стипендии ректора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56952"/>
            <a:ext cx="10515600" cy="485216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5400" b="1" dirty="0" smtClean="0">
              <a:solidFill>
                <a:srgbClr val="2A3D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b="1" smtClean="0">
                <a:solidFill>
                  <a:srgbClr val="2A3DAD"/>
                </a:solidFill>
                <a:latin typeface="Times New Roman" pitchFamily="18" charset="0"/>
                <a:cs typeface="Times New Roman" pitchFamily="18" charset="0"/>
              </a:rPr>
              <a:t>295 </a:t>
            </a:r>
            <a:r>
              <a:rPr lang="ru-RU" sz="5400" b="1" dirty="0" smtClean="0">
                <a:solidFill>
                  <a:srgbClr val="2A3DAD"/>
                </a:solidFill>
                <a:latin typeface="Times New Roman" pitchFamily="18" charset="0"/>
                <a:cs typeface="Times New Roman" pitchFamily="18" charset="0"/>
              </a:rPr>
              <a:t>– 300 баллов </a:t>
            </a:r>
            <a:r>
              <a:rPr lang="ru-RU" sz="5400" b="1" smtClean="0">
                <a:solidFill>
                  <a:srgbClr val="2A3DAD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5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35000 </a:t>
            </a: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2A3DAD"/>
                </a:solidFill>
                <a:latin typeface="Times New Roman" pitchFamily="18" charset="0"/>
                <a:cs typeface="Times New Roman" pitchFamily="18" charset="0"/>
              </a:rPr>
              <a:t>280 – 294 баллов – </a:t>
            </a: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25000 рублей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2A3DAD"/>
                </a:solidFill>
                <a:latin typeface="Times New Roman" pitchFamily="18" charset="0"/>
                <a:cs typeface="Times New Roman" pitchFamily="18" charset="0"/>
              </a:rPr>
              <a:t>270 </a:t>
            </a:r>
            <a:r>
              <a:rPr lang="ru-RU" sz="5400" b="1" dirty="0">
                <a:solidFill>
                  <a:srgbClr val="2A3DAD"/>
                </a:solidFill>
                <a:latin typeface="Times New Roman" pitchFamily="18" charset="0"/>
                <a:cs typeface="Times New Roman" pitchFamily="18" charset="0"/>
              </a:rPr>
              <a:t>– 279 баллов </a:t>
            </a:r>
            <a:r>
              <a:rPr lang="ru-RU" sz="5400" b="1" dirty="0" smtClean="0">
                <a:solidFill>
                  <a:srgbClr val="2A3DAD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15000 рублей</a:t>
            </a:r>
            <a:endParaRPr lang="ru-RU" sz="5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027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Уважаемые абитуриенты </a:t>
            </a:r>
            <a:r>
              <a:rPr lang="ru-RU" b="1" dirty="0" smtClean="0">
                <a:solidFill>
                  <a:srgbClr val="C00000"/>
                </a:solidFill>
              </a:rPr>
              <a:t>2022 </a:t>
            </a:r>
            <a:r>
              <a:rPr lang="ru-RU" b="1" dirty="0">
                <a:solidFill>
                  <a:srgbClr val="C00000"/>
                </a:solidFill>
              </a:rPr>
              <a:t>года!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ru-RU" dirty="0" smtClean="0">
              <a:solidFill>
                <a:srgbClr val="2A3DAD"/>
              </a:solidFill>
            </a:endParaRP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ru-RU" dirty="0" smtClean="0">
                <a:solidFill>
                  <a:srgbClr val="2A3DAD"/>
                </a:solidFill>
              </a:rPr>
              <a:t>Вся </a:t>
            </a:r>
            <a:r>
              <a:rPr lang="ru-RU" dirty="0">
                <a:solidFill>
                  <a:srgbClr val="2A3DAD"/>
                </a:solidFill>
              </a:rPr>
              <a:t>информация </a:t>
            </a:r>
            <a:r>
              <a:rPr lang="ru-RU" b="1" dirty="0">
                <a:solidFill>
                  <a:srgbClr val="2A3DAD"/>
                </a:solidFill>
              </a:rPr>
              <a:t>по приёму </a:t>
            </a:r>
            <a:r>
              <a:rPr lang="ru-RU" b="1" dirty="0" smtClean="0">
                <a:solidFill>
                  <a:srgbClr val="2A3DAD"/>
                </a:solidFill>
              </a:rPr>
              <a:t>2022 </a:t>
            </a:r>
            <a:r>
              <a:rPr lang="ru-RU" b="1" dirty="0">
                <a:solidFill>
                  <a:srgbClr val="2A3DAD"/>
                </a:solidFill>
              </a:rPr>
              <a:t>года 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ru-RU" dirty="0" smtClean="0">
                <a:solidFill>
                  <a:srgbClr val="2A3DAD"/>
                </a:solidFill>
              </a:rPr>
              <a:t>размещена </a:t>
            </a:r>
            <a:r>
              <a:rPr lang="ru-RU" dirty="0">
                <a:solidFill>
                  <a:srgbClr val="2A3DAD"/>
                </a:solidFill>
              </a:rPr>
              <a:t>на сайте приёмной комиссии </a:t>
            </a:r>
            <a:r>
              <a:rPr lang="ru-RU" dirty="0" smtClean="0">
                <a:solidFill>
                  <a:srgbClr val="2A3DAD"/>
                </a:solidFill>
              </a:rPr>
              <a:t>ТвГУ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sz="4000" b="1" u="sng" dirty="0" smtClean="0">
                <a:solidFill>
                  <a:srgbClr val="2A3DAD"/>
                </a:solidFill>
              </a:rPr>
              <a:t>http</a:t>
            </a:r>
            <a:r>
              <a:rPr lang="ru-RU" sz="4000" b="1" u="sng" dirty="0" smtClean="0">
                <a:solidFill>
                  <a:srgbClr val="2A3DAD"/>
                </a:solidFill>
              </a:rPr>
              <a:t>://</a:t>
            </a:r>
            <a:r>
              <a:rPr lang="en-US" sz="4000" b="1" u="sng" dirty="0" smtClean="0">
                <a:solidFill>
                  <a:srgbClr val="2A3DAD"/>
                </a:solidFill>
              </a:rPr>
              <a:t>priem.tversu.ru</a:t>
            </a:r>
            <a:endParaRPr lang="ru-RU" sz="4000" b="1" u="sng" dirty="0">
              <a:solidFill>
                <a:srgbClr val="2A3DAD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517" y="4172558"/>
            <a:ext cx="1839537" cy="183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82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Контакты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10976429" cy="4351338"/>
          </a:xfrm>
        </p:spPr>
        <p:txBody>
          <a:bodyPr>
            <a:normAutofit/>
          </a:bodyPr>
          <a:lstStyle/>
          <a:p>
            <a:pPr marL="609600" indent="-609600" algn="ctr">
              <a:lnSpc>
                <a:spcPct val="80000"/>
              </a:lnSpc>
              <a:buNone/>
              <a:defRPr/>
            </a:pPr>
            <a:r>
              <a:rPr lang="ru-RU" b="1" dirty="0">
                <a:solidFill>
                  <a:srgbClr val="C00000"/>
                </a:solidFill>
              </a:rPr>
              <a:t>Сайт университета: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en-US" sz="3200" b="1" dirty="0">
                <a:solidFill>
                  <a:srgbClr val="2A3DAD"/>
                </a:solidFill>
              </a:rPr>
              <a:t>university.tversu.ru</a:t>
            </a:r>
            <a:endParaRPr lang="ru-RU" sz="3200" b="1" dirty="0">
              <a:solidFill>
                <a:srgbClr val="2A3DAD"/>
              </a:solidFill>
            </a:endParaRP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2400" b="1" dirty="0">
                <a:solidFill>
                  <a:srgbClr val="C00000"/>
                </a:solidFill>
              </a:rPr>
              <a:t>Адрес </a:t>
            </a:r>
            <a:r>
              <a:rPr lang="ru-RU" b="1" dirty="0">
                <a:solidFill>
                  <a:srgbClr val="C00000"/>
                </a:solidFill>
              </a:rPr>
              <a:t>: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2A3DAD"/>
                </a:solidFill>
              </a:rPr>
              <a:t>170100, </a:t>
            </a:r>
            <a:r>
              <a:rPr lang="ru-RU" b="1" dirty="0" err="1">
                <a:solidFill>
                  <a:srgbClr val="2A3DAD"/>
                </a:solidFill>
              </a:rPr>
              <a:t>г.Тверь</a:t>
            </a:r>
            <a:r>
              <a:rPr lang="ru-RU" b="1" dirty="0">
                <a:solidFill>
                  <a:srgbClr val="2A3DAD"/>
                </a:solidFill>
              </a:rPr>
              <a:t>, Желябова, д. 33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endParaRPr lang="ru-RU" b="1" dirty="0">
              <a:solidFill>
                <a:srgbClr val="2A3DAD"/>
              </a:solidFill>
              <a:hlinkClick r:id="rId2"/>
            </a:endParaRPr>
          </a:p>
          <a:p>
            <a:pPr marL="609600" indent="-609600" algn="ctr">
              <a:lnSpc>
                <a:spcPct val="80000"/>
              </a:lnSpc>
              <a:buNone/>
              <a:defRPr/>
            </a:pPr>
            <a:r>
              <a:rPr lang="ru-RU" b="1" dirty="0">
                <a:solidFill>
                  <a:srgbClr val="C00000"/>
                </a:solidFill>
              </a:rPr>
              <a:t>Сайт приемной комиссии:</a:t>
            </a:r>
            <a:r>
              <a:rPr lang="en-US" b="1" dirty="0">
                <a:solidFill>
                  <a:srgbClr val="C00000"/>
                </a:solidFill>
              </a:rPr>
              <a:t>  </a:t>
            </a:r>
            <a:r>
              <a:rPr lang="en-US" b="1" dirty="0">
                <a:solidFill>
                  <a:srgbClr val="2A3DAD"/>
                </a:solidFill>
              </a:rPr>
              <a:t>priem.tversu.ru</a:t>
            </a:r>
            <a:endParaRPr lang="ru-RU" b="1" dirty="0">
              <a:solidFill>
                <a:srgbClr val="2A3DAD"/>
              </a:solidFill>
            </a:endParaRPr>
          </a:p>
          <a:p>
            <a:pPr marL="609600" indent="-609600" algn="ctr">
              <a:lnSpc>
                <a:spcPct val="80000"/>
              </a:lnSpc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E-</a:t>
            </a:r>
            <a:r>
              <a:rPr lang="ru-RU" sz="2400" b="1" dirty="0" err="1" smtClean="0">
                <a:solidFill>
                  <a:srgbClr val="C00000"/>
                </a:solidFill>
              </a:rPr>
              <a:t>mail</a:t>
            </a:r>
            <a:r>
              <a:rPr lang="ru-RU" b="1" dirty="0">
                <a:solidFill>
                  <a:srgbClr val="C00000"/>
                </a:solidFill>
              </a:rPr>
              <a:t>:  </a:t>
            </a:r>
            <a:r>
              <a:rPr lang="ru-RU" b="1" dirty="0" smtClean="0">
                <a:solidFill>
                  <a:srgbClr val="2A3DAD"/>
                </a:solidFill>
                <a:hlinkClick r:id="rId3"/>
              </a:rPr>
              <a:t>priem@tversu.ru</a:t>
            </a:r>
            <a:endParaRPr lang="ru-RU" b="1" dirty="0" smtClean="0">
              <a:solidFill>
                <a:srgbClr val="2A3DAD"/>
              </a:solidFill>
            </a:endParaRPr>
          </a:p>
          <a:p>
            <a:pPr marL="609600" indent="-609600" algn="ctr">
              <a:lnSpc>
                <a:spcPct val="80000"/>
              </a:lnSpc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Телефон</a:t>
            </a:r>
            <a:r>
              <a:rPr lang="ru-RU" sz="2400" b="1" dirty="0">
                <a:solidFill>
                  <a:srgbClr val="C00000"/>
                </a:solidFill>
              </a:rPr>
              <a:t>:</a:t>
            </a:r>
            <a:r>
              <a:rPr lang="ru-RU" b="1" dirty="0">
                <a:solidFill>
                  <a:srgbClr val="C00000"/>
                </a:solidFill>
              </a:rPr>
              <a:t>  </a:t>
            </a:r>
            <a:r>
              <a:rPr lang="ru-RU" sz="3200" b="1" dirty="0">
                <a:solidFill>
                  <a:srgbClr val="2A3DAD"/>
                </a:solidFill>
              </a:rPr>
              <a:t>(4822) 32-15-14 </a:t>
            </a:r>
            <a:endParaRPr lang="ru-RU" sz="3200" b="1" dirty="0" smtClean="0">
              <a:solidFill>
                <a:srgbClr val="2A3DAD"/>
              </a:solidFill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</a:rPr>
              <a:t>Адрес :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2A3DAD"/>
                </a:solidFill>
              </a:rPr>
              <a:t>г. Тверь, Студенческий переулок, д. 12, </a:t>
            </a:r>
            <a:r>
              <a:rPr lang="ru-RU" b="1" dirty="0" err="1" smtClean="0">
                <a:solidFill>
                  <a:srgbClr val="2A3DAD"/>
                </a:solidFill>
              </a:rPr>
              <a:t>каб</a:t>
            </a:r>
            <a:r>
              <a:rPr lang="ru-RU" b="1" dirty="0" smtClean="0">
                <a:solidFill>
                  <a:srgbClr val="2A3DAD"/>
                </a:solidFill>
              </a:rPr>
              <a:t>. 101</a:t>
            </a:r>
            <a:endParaRPr lang="ru-RU" b="1" dirty="0">
              <a:solidFill>
                <a:srgbClr val="2A3D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55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60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Спасибо за внимание!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07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Уровни высшего образования</a:t>
            </a:r>
            <a:endParaRPr lang="ru-RU" dirty="0"/>
          </a:p>
        </p:txBody>
      </p:sp>
      <p:sp>
        <p:nvSpPr>
          <p:cNvPr id="4" name="Объект 3"/>
          <p:cNvSpPr txBox="1">
            <a:spLocks noGrp="1"/>
          </p:cNvSpPr>
          <p:nvPr>
            <p:ph idx="1"/>
          </p:nvPr>
        </p:nvSpPr>
        <p:spPr>
          <a:xfrm>
            <a:off x="340821" y="1898506"/>
            <a:ext cx="5960225" cy="4674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err="1" smtClean="0">
                <a:solidFill>
                  <a:srgbClr val="2A3DAD"/>
                </a:solidFill>
              </a:rPr>
              <a:t>Бакалавриат</a:t>
            </a:r>
            <a:r>
              <a:rPr lang="ru-RU" sz="3300" b="1" dirty="0" smtClean="0">
                <a:solidFill>
                  <a:srgbClr val="2A3DAD"/>
                </a:solidFill>
              </a:rPr>
              <a:t> </a:t>
            </a:r>
            <a:r>
              <a:rPr lang="ru-RU" sz="3300" b="1" dirty="0">
                <a:solidFill>
                  <a:srgbClr val="C00000"/>
                </a:solidFill>
              </a:rPr>
              <a:t>(</a:t>
            </a:r>
            <a:r>
              <a:rPr lang="ru-RU" sz="3300" b="1" dirty="0" smtClean="0">
                <a:solidFill>
                  <a:srgbClr val="C00000"/>
                </a:solidFill>
              </a:rPr>
              <a:t>4 года)</a:t>
            </a:r>
          </a:p>
          <a:p>
            <a:pPr marL="0" indent="0">
              <a:buNone/>
            </a:pPr>
            <a:endParaRPr lang="ru-RU" sz="3300" b="1" dirty="0" smtClean="0">
              <a:solidFill>
                <a:srgbClr val="C00000"/>
              </a:solidFill>
            </a:endParaRPr>
          </a:p>
          <a:p>
            <a:r>
              <a:rPr lang="ru-RU" sz="3300" b="1" dirty="0" err="1" smtClean="0">
                <a:solidFill>
                  <a:srgbClr val="2A3DAD"/>
                </a:solidFill>
              </a:rPr>
              <a:t>Специалитет</a:t>
            </a:r>
            <a:r>
              <a:rPr lang="ru-RU" sz="3300" b="1" dirty="0" smtClean="0">
                <a:solidFill>
                  <a:srgbClr val="2A3DAD"/>
                </a:solidFill>
              </a:rPr>
              <a:t> </a:t>
            </a:r>
            <a:r>
              <a:rPr lang="ru-RU" sz="3300" b="1" dirty="0" smtClean="0">
                <a:solidFill>
                  <a:srgbClr val="C00000"/>
                </a:solidFill>
              </a:rPr>
              <a:t>(5-5,5 лет)</a:t>
            </a:r>
          </a:p>
          <a:p>
            <a:pPr marL="0" indent="0">
              <a:buNone/>
            </a:pPr>
            <a:endParaRPr lang="ru-RU" sz="3300" b="1" dirty="0" smtClean="0">
              <a:solidFill>
                <a:srgbClr val="C00000"/>
              </a:solidFill>
            </a:endParaRPr>
          </a:p>
          <a:p>
            <a:r>
              <a:rPr lang="ru-RU" sz="3300" b="1" dirty="0" smtClean="0">
                <a:solidFill>
                  <a:srgbClr val="2A3DAD"/>
                </a:solidFill>
              </a:rPr>
              <a:t>Магистратура </a:t>
            </a:r>
            <a:r>
              <a:rPr lang="ru-RU" sz="3300" b="1" dirty="0" smtClean="0">
                <a:solidFill>
                  <a:srgbClr val="C00000"/>
                </a:solidFill>
              </a:rPr>
              <a:t>(2 года)</a:t>
            </a:r>
          </a:p>
          <a:p>
            <a:pPr marL="0" indent="0">
              <a:buNone/>
            </a:pPr>
            <a:endParaRPr lang="ru-RU" sz="3300" b="1" dirty="0" smtClean="0">
              <a:solidFill>
                <a:srgbClr val="C00000"/>
              </a:solidFill>
            </a:endParaRPr>
          </a:p>
          <a:p>
            <a:r>
              <a:rPr lang="ru-RU" sz="3300" b="1" dirty="0" smtClean="0">
                <a:solidFill>
                  <a:srgbClr val="2A3DAD"/>
                </a:solidFill>
              </a:rPr>
              <a:t>Аспирантура </a:t>
            </a:r>
            <a:r>
              <a:rPr lang="ru-RU" sz="3300" b="1" dirty="0" smtClean="0">
                <a:solidFill>
                  <a:srgbClr val="C00000"/>
                </a:solidFill>
              </a:rPr>
              <a:t>(3-4 года)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888" y="2543696"/>
            <a:ext cx="5229472" cy="2941578"/>
          </a:xfrm>
          <a:prstGeom prst="rect">
            <a:avLst/>
          </a:prstGeom>
          <a:ln w="50800">
            <a:solidFill>
              <a:srgbClr val="2A3DAD"/>
            </a:solidFill>
          </a:ln>
        </p:spPr>
      </p:pic>
    </p:spTree>
    <p:extLst>
      <p:ext uri="{BB962C8B-B14F-4D97-AF65-F5344CB8AC3E}">
        <p14:creationId xmlns:p14="http://schemas.microsoft.com/office/powerpoint/2010/main" val="167622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0812" y="356813"/>
            <a:ext cx="9111343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Формы обучения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083" y="2458385"/>
            <a:ext cx="4635171" cy="2607283"/>
          </a:xfrm>
          <a:ln w="50800">
            <a:solidFill>
              <a:srgbClr val="2A3DAD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6420195" y="2189647"/>
            <a:ext cx="462741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A3DAD"/>
                </a:solidFill>
                <a:latin typeface="Montserrat" panose="00000500000000000000" pitchFamily="2" charset="-52"/>
              </a:rPr>
              <a:t>Очная</a:t>
            </a:r>
          </a:p>
          <a:p>
            <a:endParaRPr lang="ru-RU" sz="3600" b="1" dirty="0" smtClean="0">
              <a:solidFill>
                <a:srgbClr val="2A3DAD"/>
              </a:solidFill>
              <a:latin typeface="Montserrat" panose="00000500000000000000" pitchFamily="2" charset="-52"/>
            </a:endParaRPr>
          </a:p>
          <a:p>
            <a:r>
              <a:rPr lang="ru-RU" sz="3600" b="1" dirty="0" smtClean="0">
                <a:solidFill>
                  <a:srgbClr val="2A3DAD"/>
                </a:solidFill>
                <a:latin typeface="Montserrat" panose="00000500000000000000" pitchFamily="2" charset="-52"/>
              </a:rPr>
              <a:t>Очно-заочная</a:t>
            </a:r>
          </a:p>
          <a:p>
            <a:endParaRPr lang="ru-RU" sz="3600" b="1" dirty="0" smtClean="0">
              <a:solidFill>
                <a:srgbClr val="2A3DAD"/>
              </a:solidFill>
              <a:latin typeface="Montserrat" panose="00000500000000000000" pitchFamily="2" charset="-52"/>
            </a:endParaRPr>
          </a:p>
          <a:p>
            <a:r>
              <a:rPr lang="ru-RU" sz="3600" b="1" dirty="0" smtClean="0">
                <a:solidFill>
                  <a:srgbClr val="2A3DAD"/>
                </a:solidFill>
                <a:latin typeface="Montserrat" panose="00000500000000000000" pitchFamily="2" charset="-52"/>
              </a:rPr>
              <a:t>Заочная</a:t>
            </a:r>
          </a:p>
          <a:p>
            <a:endParaRPr lang="ru-RU" sz="2800" b="1" dirty="0" smtClean="0">
              <a:solidFill>
                <a:srgbClr val="2A3DAD"/>
              </a:solidFill>
              <a:latin typeface="Montserrat" panose="00000500000000000000" pitchFamily="2" charset="-52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88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Условия поступления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690688"/>
            <a:ext cx="10515600" cy="4351338"/>
          </a:xfrm>
        </p:spPr>
        <p:txBody>
          <a:bodyPr/>
          <a:lstStyle/>
          <a:p>
            <a:pPr algn="ctr"/>
            <a:endParaRPr lang="ru-RU" sz="4000" b="1" dirty="0" smtClean="0">
              <a:solidFill>
                <a:srgbClr val="2A3DAD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2A3DAD"/>
                </a:solidFill>
              </a:rPr>
              <a:t>Без вступительных испытаний</a:t>
            </a:r>
          </a:p>
          <a:p>
            <a:pPr algn="ctr"/>
            <a:r>
              <a:rPr lang="ru-RU" sz="3600" b="1" smtClean="0">
                <a:solidFill>
                  <a:srgbClr val="2A3DAD"/>
                </a:solidFill>
              </a:rPr>
              <a:t>Целевое обучение</a:t>
            </a:r>
            <a:endParaRPr lang="ru-RU" sz="3600" b="1" dirty="0" smtClean="0">
              <a:solidFill>
                <a:srgbClr val="2A3DAD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2A3DAD"/>
                </a:solidFill>
              </a:rPr>
              <a:t>Особая квота</a:t>
            </a:r>
          </a:p>
          <a:p>
            <a:pPr algn="ctr"/>
            <a:r>
              <a:rPr lang="ru-RU" sz="3600" b="1" dirty="0" smtClean="0">
                <a:solidFill>
                  <a:srgbClr val="2A3DAD"/>
                </a:solidFill>
              </a:rPr>
              <a:t>Общий конкурс</a:t>
            </a:r>
          </a:p>
          <a:p>
            <a:pPr algn="ctr"/>
            <a:r>
              <a:rPr lang="ru-RU" sz="3600" b="1" dirty="0" smtClean="0">
                <a:solidFill>
                  <a:srgbClr val="2A3DAD"/>
                </a:solidFill>
              </a:rPr>
              <a:t>Платное обучение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913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Количество бюджетных мест на 2022 год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2205181"/>
              </p:ext>
            </p:extLst>
          </p:nvPr>
        </p:nvGraphicFramePr>
        <p:xfrm>
          <a:off x="2310939" y="1825624"/>
          <a:ext cx="7572896" cy="422009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051702">
                  <a:extLst>
                    <a:ext uri="{9D8B030D-6E8A-4147-A177-3AD203B41FA5}">
                      <a16:colId xmlns:a16="http://schemas.microsoft.com/office/drawing/2014/main" val="179481932"/>
                    </a:ext>
                  </a:extLst>
                </a:gridCol>
                <a:gridCol w="2260597">
                  <a:extLst>
                    <a:ext uri="{9D8B030D-6E8A-4147-A177-3AD203B41FA5}">
                      <a16:colId xmlns:a16="http://schemas.microsoft.com/office/drawing/2014/main" val="4289124599"/>
                    </a:ext>
                  </a:extLst>
                </a:gridCol>
                <a:gridCol w="2260597">
                  <a:extLst>
                    <a:ext uri="{9D8B030D-6E8A-4147-A177-3AD203B41FA5}">
                      <a16:colId xmlns:a16="http://schemas.microsoft.com/office/drawing/2014/main" val="2553032966"/>
                    </a:ext>
                  </a:extLst>
                </a:gridCol>
              </a:tblGrid>
              <a:tr h="7950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Montserrat" panose="00000500000000000000" pitchFamily="2" charset="-52"/>
                        </a:rPr>
                        <a:t>Уровень образования</a:t>
                      </a:r>
                      <a:endParaRPr lang="ru-RU" dirty="0">
                        <a:solidFill>
                          <a:srgbClr val="C00000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C00000"/>
                          </a:solidFill>
                          <a:latin typeface="Montserrat" panose="00000500000000000000" pitchFamily="2" charset="-52"/>
                        </a:rPr>
                        <a:t>Бюджетные места</a:t>
                      </a:r>
                    </a:p>
                    <a:p>
                      <a:pPr algn="ctr"/>
                      <a:endParaRPr lang="ru-RU" dirty="0">
                        <a:solidFill>
                          <a:srgbClr val="C00000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Montserrat" panose="00000500000000000000" pitchFamily="2" charset="-52"/>
                        </a:rPr>
                        <a:t>Платные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Montserrat" panose="00000500000000000000" pitchFamily="2" charset="-52"/>
                        </a:rPr>
                        <a:t>места</a:t>
                      </a:r>
                      <a:endParaRPr lang="ru-RU" dirty="0">
                        <a:solidFill>
                          <a:srgbClr val="C00000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238987"/>
                  </a:ext>
                </a:extLst>
              </a:tr>
              <a:tr h="826423">
                <a:tc>
                  <a:txBody>
                    <a:bodyPr/>
                    <a:lstStyle/>
                    <a:p>
                      <a:r>
                        <a:rPr lang="ru-RU" sz="2800" b="1" dirty="0" err="1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Бакалавриат</a:t>
                      </a:r>
                      <a:r>
                        <a:rPr lang="ru-RU" sz="2800" b="1" dirty="0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  </a:t>
                      </a:r>
                      <a:endParaRPr lang="ru-RU" sz="2800" b="1" dirty="0">
                        <a:solidFill>
                          <a:srgbClr val="2A3DAD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Montserrat" panose="00000500000000000000" pitchFamily="2" charset="-52"/>
                        </a:rPr>
                        <a:t>888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Montserrat" panose="00000500000000000000" pitchFamily="2" charset="-52"/>
                        </a:rPr>
                        <a:t>707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107540"/>
                  </a:ext>
                </a:extLst>
              </a:tr>
              <a:tr h="826423">
                <a:tc>
                  <a:txBody>
                    <a:bodyPr/>
                    <a:lstStyle/>
                    <a:p>
                      <a:r>
                        <a:rPr lang="ru-RU" sz="2800" b="1" dirty="0" err="1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Специалитет</a:t>
                      </a:r>
                      <a:r>
                        <a:rPr lang="ru-RU" sz="2800" b="1" dirty="0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endParaRPr lang="ru-RU" sz="2800" b="1" dirty="0">
                        <a:solidFill>
                          <a:srgbClr val="2A3DAD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Montserrat" panose="00000500000000000000" pitchFamily="2" charset="-52"/>
                        </a:rPr>
                        <a:t>119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Montserrat" panose="00000500000000000000" pitchFamily="2" charset="-52"/>
                        </a:rPr>
                        <a:t>87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539407"/>
                  </a:ext>
                </a:extLst>
              </a:tr>
              <a:tr h="826423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Магистратура </a:t>
                      </a:r>
                      <a:endParaRPr lang="ru-RU" sz="2800" b="1" dirty="0">
                        <a:solidFill>
                          <a:srgbClr val="2A3DAD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Montserrat" panose="00000500000000000000" pitchFamily="2" charset="-52"/>
                        </a:rPr>
                        <a:t>303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smtClean="0">
                          <a:solidFill>
                            <a:srgbClr val="C00000"/>
                          </a:solidFill>
                          <a:latin typeface="Montserrat" panose="00000500000000000000" pitchFamily="2" charset="-52"/>
                        </a:rPr>
                        <a:t>239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864941"/>
                  </a:ext>
                </a:extLst>
              </a:tr>
              <a:tr h="826423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2A3DAD"/>
                          </a:solidFill>
                          <a:latin typeface="Montserrat" panose="00000500000000000000" pitchFamily="2" charset="-52"/>
                        </a:rPr>
                        <a:t>Аспирантура </a:t>
                      </a:r>
                      <a:endParaRPr lang="ru-RU" sz="2800" b="1" dirty="0">
                        <a:solidFill>
                          <a:srgbClr val="2A3DAD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Montserrat" panose="00000500000000000000" pitchFamily="2" charset="-52"/>
                        </a:rPr>
                        <a:t>48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Montserrat" panose="00000500000000000000" pitchFamily="2" charset="-52"/>
                        </a:rPr>
                        <a:t>38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134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05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Подача документов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2A3DAD"/>
                </a:solidFill>
              </a:rPr>
              <a:t>Абитуриент вправе подать заявление В Тверской государственный университет</a:t>
            </a:r>
          </a:p>
          <a:p>
            <a:pPr marL="0" indent="0" algn="ctr">
              <a:buNone/>
            </a:pPr>
            <a:r>
              <a:rPr lang="ru-RU" sz="4000" dirty="0" smtClean="0">
                <a:solidFill>
                  <a:srgbClr val="2A3DAD"/>
                </a:solidFill>
              </a:rPr>
              <a:t> </a:t>
            </a:r>
            <a:r>
              <a:rPr lang="ru-RU" sz="4000" b="1" dirty="0" smtClean="0">
                <a:solidFill>
                  <a:srgbClr val="2A3DAD"/>
                </a:solidFill>
              </a:rPr>
              <a:t>на 4 специальности/направления </a:t>
            </a:r>
            <a:r>
              <a:rPr lang="ru-RU" sz="4000" dirty="0" smtClean="0">
                <a:solidFill>
                  <a:srgbClr val="2A3DAD"/>
                </a:solidFill>
              </a:rPr>
              <a:t> для одновременного участия в конкурсах</a:t>
            </a:r>
            <a:endParaRPr lang="ru-RU" sz="4000" dirty="0">
              <a:solidFill>
                <a:srgbClr val="2A3D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24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2456" y="365125"/>
            <a:ext cx="950334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Документы,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необходимые для поступления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ru-RU" sz="1600" b="1" dirty="0" smtClean="0">
                <a:solidFill>
                  <a:srgbClr val="2A3DAD"/>
                </a:solidFill>
              </a:rPr>
              <a:t>Заявление о приёме</a:t>
            </a:r>
          </a:p>
          <a:p>
            <a:pPr>
              <a:lnSpc>
                <a:spcPct val="160000"/>
              </a:lnSpc>
            </a:pPr>
            <a:r>
              <a:rPr lang="ru-RU" sz="1600" b="1" dirty="0" smtClean="0">
                <a:solidFill>
                  <a:srgbClr val="2A3DAD"/>
                </a:solidFill>
              </a:rPr>
              <a:t>Документ, удостоверяющий личность</a:t>
            </a:r>
          </a:p>
          <a:p>
            <a:pPr>
              <a:lnSpc>
                <a:spcPct val="160000"/>
              </a:lnSpc>
            </a:pPr>
            <a:r>
              <a:rPr lang="ru-RU" sz="1600" b="1" dirty="0" smtClean="0">
                <a:solidFill>
                  <a:srgbClr val="2A3DAD"/>
                </a:solidFill>
              </a:rPr>
              <a:t>Документ об образовании установленного образца</a:t>
            </a:r>
          </a:p>
          <a:p>
            <a:pPr>
              <a:lnSpc>
                <a:spcPct val="160000"/>
              </a:lnSpc>
            </a:pPr>
            <a:r>
              <a:rPr lang="ru-RU" sz="1600" b="1" dirty="0" smtClean="0">
                <a:solidFill>
                  <a:srgbClr val="2A3DAD"/>
                </a:solidFill>
              </a:rPr>
              <a:t>Страховое свидетельство обязательного пенсионного страхования (при наличии)</a:t>
            </a:r>
          </a:p>
          <a:p>
            <a:pPr>
              <a:lnSpc>
                <a:spcPct val="160000"/>
              </a:lnSpc>
            </a:pPr>
            <a:r>
              <a:rPr lang="ru-RU" sz="1600" b="1" dirty="0" smtClean="0">
                <a:solidFill>
                  <a:srgbClr val="2A3DAD"/>
                </a:solidFill>
              </a:rPr>
              <a:t>Документы, подтверждающие индивидуальные достижения (по усмотрению поступающего)</a:t>
            </a:r>
          </a:p>
          <a:p>
            <a:pPr>
              <a:lnSpc>
                <a:spcPct val="160000"/>
              </a:lnSpc>
            </a:pPr>
            <a:r>
              <a:rPr lang="ru-RU" sz="1600" b="1" dirty="0" smtClean="0">
                <a:solidFill>
                  <a:srgbClr val="2A3DAD"/>
                </a:solidFill>
              </a:rPr>
              <a:t>2 фотографии 3х4</a:t>
            </a:r>
          </a:p>
          <a:p>
            <a:pPr>
              <a:lnSpc>
                <a:spcPct val="160000"/>
              </a:lnSpc>
            </a:pPr>
            <a:r>
              <a:rPr lang="ru-RU" sz="1600" b="1" dirty="0" smtClean="0">
                <a:solidFill>
                  <a:srgbClr val="2A3DAD"/>
                </a:solidFill>
              </a:rPr>
              <a:t>Медицинская справка (при необходимости)</a:t>
            </a:r>
          </a:p>
          <a:p>
            <a:pPr>
              <a:lnSpc>
                <a:spcPct val="160000"/>
              </a:lnSpc>
            </a:pPr>
            <a:endParaRPr lang="ru-RU" sz="1600" b="1" dirty="0">
              <a:solidFill>
                <a:srgbClr val="2A3D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09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Сроки приёма 2022 г.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45996"/>
            <a:ext cx="10515600" cy="463096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2A3DAD"/>
                </a:solidFill>
              </a:rPr>
              <a:t>Очная форма обучения (</a:t>
            </a:r>
            <a:r>
              <a:rPr lang="ru-RU" b="1" dirty="0" err="1" smtClean="0">
                <a:solidFill>
                  <a:srgbClr val="2A3DAD"/>
                </a:solidFill>
              </a:rPr>
              <a:t>бакалавриат</a:t>
            </a:r>
            <a:r>
              <a:rPr lang="ru-RU" b="1" dirty="0" smtClean="0">
                <a:solidFill>
                  <a:srgbClr val="2A3DAD"/>
                </a:solidFill>
              </a:rPr>
              <a:t>)</a:t>
            </a:r>
          </a:p>
          <a:p>
            <a:pPr marL="0" indent="0" algn="ctr">
              <a:buNone/>
            </a:pPr>
            <a:endParaRPr lang="ru-RU" sz="1100" b="1" dirty="0" smtClean="0">
              <a:solidFill>
                <a:srgbClr val="2A3DAD"/>
              </a:solidFill>
            </a:endParaRPr>
          </a:p>
          <a:p>
            <a:r>
              <a:rPr lang="ru-RU" sz="2400" b="1" dirty="0">
                <a:solidFill>
                  <a:srgbClr val="2A3DAD"/>
                </a:solidFill>
              </a:rPr>
              <a:t>С </a:t>
            </a:r>
            <a:r>
              <a:rPr lang="ru-RU" sz="2400" b="1" dirty="0" smtClean="0">
                <a:solidFill>
                  <a:srgbClr val="2A3DAD"/>
                </a:solidFill>
              </a:rPr>
              <a:t>20 июня 2022 </a:t>
            </a:r>
            <a:r>
              <a:rPr lang="ru-RU" sz="2400" b="1" dirty="0">
                <a:solidFill>
                  <a:srgbClr val="2A3DAD"/>
                </a:solidFill>
              </a:rPr>
              <a:t>г. по 25 июля </a:t>
            </a:r>
            <a:r>
              <a:rPr lang="ru-RU" sz="2400" b="1" dirty="0" smtClean="0">
                <a:solidFill>
                  <a:srgbClr val="2A3DAD"/>
                </a:solidFill>
              </a:rPr>
              <a:t>2022 </a:t>
            </a:r>
            <a:r>
              <a:rPr lang="ru-RU" sz="2400" b="1" dirty="0">
                <a:solidFill>
                  <a:srgbClr val="2A3DAD"/>
                </a:solidFill>
              </a:rPr>
              <a:t>г. </a:t>
            </a:r>
            <a:r>
              <a:rPr lang="ru-RU" sz="2400" dirty="0">
                <a:solidFill>
                  <a:srgbClr val="2A3DAD"/>
                </a:solidFill>
              </a:rPr>
              <a:t>-  прием документов от лиц, поступающих по результатам ЕГЭ </a:t>
            </a:r>
          </a:p>
          <a:p>
            <a:r>
              <a:rPr lang="ru-RU" sz="2400" b="1" dirty="0" smtClean="0">
                <a:solidFill>
                  <a:srgbClr val="2A3DAD"/>
                </a:solidFill>
              </a:rPr>
              <a:t>С 20 июня 2022 г. по 8 июля 2022 г. </a:t>
            </a:r>
            <a:r>
              <a:rPr lang="ru-RU" sz="2400" dirty="0" smtClean="0">
                <a:solidFill>
                  <a:srgbClr val="2A3DAD"/>
                </a:solidFill>
              </a:rPr>
              <a:t>– прием документов от лиц, поступающих на обучение по результатам дополнительных вступительных испытаний творческой </a:t>
            </a:r>
            <a:r>
              <a:rPr lang="ru-RU" sz="2400" b="1" dirty="0" smtClean="0">
                <a:solidFill>
                  <a:srgbClr val="2A3DAD"/>
                </a:solidFill>
              </a:rPr>
              <a:t>(44.03.01 </a:t>
            </a:r>
            <a:r>
              <a:rPr lang="ru-RU" sz="2400" b="1" dirty="0">
                <a:solidFill>
                  <a:srgbClr val="2A3DAD"/>
                </a:solidFill>
              </a:rPr>
              <a:t>Педагогическое образование (профиль Изобразительное искусство</a:t>
            </a:r>
            <a:r>
              <a:rPr lang="ru-RU" sz="2400" b="1" dirty="0" smtClean="0">
                <a:solidFill>
                  <a:srgbClr val="2A3DAD"/>
                </a:solidFill>
              </a:rPr>
              <a:t>)) </a:t>
            </a:r>
            <a:r>
              <a:rPr lang="ru-RU" sz="2400" dirty="0" smtClean="0">
                <a:solidFill>
                  <a:srgbClr val="2A3DAD"/>
                </a:solidFill>
              </a:rPr>
              <a:t>и (или) профессиональной направленности </a:t>
            </a:r>
            <a:r>
              <a:rPr lang="ru-RU" sz="2400" b="1" dirty="0" smtClean="0">
                <a:solidFill>
                  <a:srgbClr val="2A3DAD"/>
                </a:solidFill>
              </a:rPr>
              <a:t>(49.03.01 Физическая культура)</a:t>
            </a:r>
          </a:p>
          <a:p>
            <a:r>
              <a:rPr lang="ru-RU" sz="2400" b="1" dirty="0" smtClean="0">
                <a:solidFill>
                  <a:srgbClr val="2A3DAD"/>
                </a:solidFill>
              </a:rPr>
              <a:t>С 20 </a:t>
            </a:r>
            <a:r>
              <a:rPr lang="ru-RU" sz="2400" b="1" dirty="0">
                <a:solidFill>
                  <a:srgbClr val="2A3DAD"/>
                </a:solidFill>
              </a:rPr>
              <a:t>июня </a:t>
            </a:r>
            <a:r>
              <a:rPr lang="ru-RU" sz="2400" b="1" dirty="0" smtClean="0">
                <a:solidFill>
                  <a:srgbClr val="2A3DAD"/>
                </a:solidFill>
              </a:rPr>
              <a:t>2022 </a:t>
            </a:r>
            <a:r>
              <a:rPr lang="ru-RU" sz="2400" b="1" dirty="0">
                <a:solidFill>
                  <a:srgbClr val="2A3DAD"/>
                </a:solidFill>
              </a:rPr>
              <a:t>г. по </a:t>
            </a:r>
            <a:r>
              <a:rPr lang="ru-RU" sz="2400" b="1" dirty="0" smtClean="0">
                <a:solidFill>
                  <a:srgbClr val="2A3DAD"/>
                </a:solidFill>
              </a:rPr>
              <a:t>11 </a:t>
            </a:r>
            <a:r>
              <a:rPr lang="ru-RU" sz="2400" b="1" dirty="0">
                <a:solidFill>
                  <a:srgbClr val="2A3DAD"/>
                </a:solidFill>
              </a:rPr>
              <a:t>июля </a:t>
            </a:r>
            <a:r>
              <a:rPr lang="ru-RU" sz="2400" b="1" dirty="0" smtClean="0">
                <a:solidFill>
                  <a:srgbClr val="2A3DAD"/>
                </a:solidFill>
              </a:rPr>
              <a:t>2022 </a:t>
            </a:r>
            <a:r>
              <a:rPr lang="ru-RU" sz="2400" b="1" dirty="0">
                <a:solidFill>
                  <a:srgbClr val="2A3DAD"/>
                </a:solidFill>
              </a:rPr>
              <a:t>г</a:t>
            </a:r>
            <a:r>
              <a:rPr lang="ru-RU" sz="2400" b="1" dirty="0" smtClean="0">
                <a:solidFill>
                  <a:srgbClr val="2A3DAD"/>
                </a:solidFill>
              </a:rPr>
              <a:t>. </a:t>
            </a:r>
            <a:r>
              <a:rPr lang="ru-RU" sz="2400" dirty="0" smtClean="0">
                <a:solidFill>
                  <a:srgbClr val="2A3DAD"/>
                </a:solidFill>
              </a:rPr>
              <a:t>–</a:t>
            </a:r>
            <a:r>
              <a:rPr lang="ru-RU" sz="2400" b="1" dirty="0" smtClean="0">
                <a:solidFill>
                  <a:srgbClr val="2A3DAD"/>
                </a:solidFill>
              </a:rPr>
              <a:t> </a:t>
            </a:r>
            <a:r>
              <a:rPr lang="ru-RU" sz="2400" dirty="0" smtClean="0">
                <a:solidFill>
                  <a:srgbClr val="2A3DAD"/>
                </a:solidFill>
              </a:rPr>
              <a:t>прием документов от лиц, имеющих профессиональное образование, лиц с ограниченными возможностями здоровья и иностранных граждан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009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Сроки приёма 2022 г.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45996"/>
            <a:ext cx="10515600" cy="46309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dirty="0" smtClean="0">
              <a:solidFill>
                <a:srgbClr val="2A3DAD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2A3DAD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2A3DAD"/>
                </a:solidFill>
              </a:rPr>
              <a:t>Заочная форма обучения (</a:t>
            </a:r>
            <a:r>
              <a:rPr lang="ru-RU" b="1" dirty="0" err="1" smtClean="0">
                <a:solidFill>
                  <a:srgbClr val="2A3DAD"/>
                </a:solidFill>
              </a:rPr>
              <a:t>бакалавриат</a:t>
            </a:r>
            <a:r>
              <a:rPr lang="ru-RU" b="1" dirty="0" smtClean="0">
                <a:solidFill>
                  <a:srgbClr val="2A3DAD"/>
                </a:solidFill>
              </a:rPr>
              <a:t>)</a:t>
            </a:r>
          </a:p>
          <a:p>
            <a:pPr marL="0" indent="0" algn="ctr">
              <a:buNone/>
            </a:pPr>
            <a:endParaRPr lang="ru-RU" sz="1100" b="1" dirty="0" smtClean="0">
              <a:solidFill>
                <a:srgbClr val="2A3DAD"/>
              </a:solidFill>
            </a:endParaRPr>
          </a:p>
          <a:p>
            <a:r>
              <a:rPr lang="ru-RU" sz="2400" b="1" dirty="0" smtClean="0">
                <a:solidFill>
                  <a:srgbClr val="2A3DAD"/>
                </a:solidFill>
              </a:rPr>
              <a:t>С 20 июня 2022 г. по 31 августа 2022 г. </a:t>
            </a:r>
            <a:r>
              <a:rPr lang="ru-RU" sz="2400" dirty="0" smtClean="0">
                <a:solidFill>
                  <a:srgbClr val="2A3DAD"/>
                </a:solidFill>
              </a:rPr>
              <a:t>-  прием документов от лиц, поступающих по результатам ЕГЭ, лиц</a:t>
            </a:r>
            <a:r>
              <a:rPr lang="ru-RU" sz="2400" dirty="0">
                <a:solidFill>
                  <a:srgbClr val="2A3DAD"/>
                </a:solidFill>
              </a:rPr>
              <a:t>, имеющим </a:t>
            </a:r>
            <a:r>
              <a:rPr lang="ru-RU" sz="2400" dirty="0" smtClean="0">
                <a:solidFill>
                  <a:srgbClr val="2A3DAD"/>
                </a:solidFill>
              </a:rPr>
              <a:t>профессиональное образование, лиц </a:t>
            </a:r>
            <a:r>
              <a:rPr lang="ru-RU" sz="2400" dirty="0">
                <a:solidFill>
                  <a:srgbClr val="2A3DAD"/>
                </a:solidFill>
              </a:rPr>
              <a:t>с ограниченными возможностями здоровья и иностранных </a:t>
            </a:r>
            <a:r>
              <a:rPr lang="ru-RU" sz="2400" dirty="0" smtClean="0">
                <a:solidFill>
                  <a:srgbClr val="2A3DAD"/>
                </a:solidFill>
              </a:rPr>
              <a:t>граждан.</a:t>
            </a:r>
            <a:endParaRPr lang="ru-RU" sz="2400" dirty="0">
              <a:solidFill>
                <a:srgbClr val="2A3DAD"/>
              </a:solidFill>
            </a:endParaRPr>
          </a:p>
          <a:p>
            <a:endParaRPr lang="ru-RU" sz="2400" dirty="0" smtClean="0">
              <a:solidFill>
                <a:srgbClr val="2A3DAD"/>
              </a:solidFill>
            </a:endParaRP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957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783</Words>
  <Application>Microsoft Office PowerPoint</Application>
  <PresentationFormat>Широкоэкранный</PresentationFormat>
  <Paragraphs>165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Montserrat</vt:lpstr>
      <vt:lpstr>Tahoma</vt:lpstr>
      <vt:lpstr>Times New Roman</vt:lpstr>
      <vt:lpstr>Wingdings</vt:lpstr>
      <vt:lpstr>Тема Office</vt:lpstr>
      <vt:lpstr>Тверской государственный университет</vt:lpstr>
      <vt:lpstr>Уровни высшего образования</vt:lpstr>
      <vt:lpstr>Формы обучения</vt:lpstr>
      <vt:lpstr>Условия поступления</vt:lpstr>
      <vt:lpstr>Количество бюджетных мест на 2022 год</vt:lpstr>
      <vt:lpstr>Подача документов</vt:lpstr>
      <vt:lpstr>Документы,  необходимые для поступления</vt:lpstr>
      <vt:lpstr>Сроки приёма 2022 г.</vt:lpstr>
      <vt:lpstr>Сроки приёма 2022 г.</vt:lpstr>
      <vt:lpstr>Сроки приёма 2022 г.</vt:lpstr>
      <vt:lpstr>Как подать документы?</vt:lpstr>
      <vt:lpstr>Вступительные испытания </vt:lpstr>
      <vt:lpstr>Минимальные баллы 2022 г.</vt:lpstr>
      <vt:lpstr>Индивидуальные достижения</vt:lpstr>
      <vt:lpstr>Зачисление 2022 г. </vt:lpstr>
      <vt:lpstr>Стипендии ректора</vt:lpstr>
      <vt:lpstr>Уважаемые абитуриенты 2022 года!</vt:lpstr>
      <vt:lpstr>Контакты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 Кравченко</dc:creator>
  <cp:lastModifiedBy>Сивакова Ирина Юрьевна</cp:lastModifiedBy>
  <cp:revision>78</cp:revision>
  <cp:lastPrinted>2022-03-25T11:18:37Z</cp:lastPrinted>
  <dcterms:created xsi:type="dcterms:W3CDTF">2020-02-13T08:15:29Z</dcterms:created>
  <dcterms:modified xsi:type="dcterms:W3CDTF">2022-04-26T10:50:01Z</dcterms:modified>
</cp:coreProperties>
</file>